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69" r:id="rId4"/>
    <p:sldMasterId id="214748367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9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cadc2e5e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cadc2e5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&amp; JEREMY (into / bios)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c93352c99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c93352c99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cfbd7990_0_6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0cfbd799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&amp; JEREMY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6d05556523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6d0555652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JEREMY (brief outline (history, current state, future state; kick to Bill)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cadc2e5e_0_7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0cadc2e5e_0_7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(summarize Spring 2023 response)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c6c6e27e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c6c6e27e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JEREMY (summarize summer 2023 work)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6c6e27ee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c6c6e27ee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(summarize guidance releases and various centralized efforts)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c6c6e27ee5_0_3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c6c6e27ee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6d0555652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6d0555652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 &amp; JEREMY (summarize)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c7e220bf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c7e220bf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JEREMY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d1621f6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d1621f6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BILL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bg>
      <p:bgPr>
        <a:solidFill>
          <a:schemeClr val="lt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012225" y="819313"/>
            <a:ext cx="5445900" cy="180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4800"/>
              <a:buNone/>
              <a:defRPr sz="4800">
                <a:solidFill>
                  <a:srgbClr val="18453B"/>
                </a:solidFill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56" name="Google Shape;56;p14"/>
          <p:cNvSpPr/>
          <p:nvPr/>
        </p:nvSpPr>
        <p:spPr>
          <a:xfrm>
            <a:off x="4445575" y="2855650"/>
            <a:ext cx="40125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38498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solidFill>
          <a:srgbClr val="18453B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/>
          <p:nvPr/>
        </p:nvSpPr>
        <p:spPr>
          <a:xfrm>
            <a:off x="5680600" y="0"/>
            <a:ext cx="34632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5"/>
          <p:cNvSpPr txBox="1"/>
          <p:nvPr>
            <p:ph type="ctrTitle"/>
          </p:nvPr>
        </p:nvSpPr>
        <p:spPr>
          <a:xfrm>
            <a:off x="685800" y="2897794"/>
            <a:ext cx="45054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subTitle"/>
          </p:nvPr>
        </p:nvSpPr>
        <p:spPr>
          <a:xfrm>
            <a:off x="6101100" y="2863389"/>
            <a:ext cx="24465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rgbClr val="18453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738498"/>
              </a:buClr>
              <a:buSzPts val="2200"/>
              <a:buNone/>
              <a:defRPr sz="2200">
                <a:solidFill>
                  <a:srgbClr val="738498"/>
                </a:solidFill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">
  <p:cSld name="CUSTOM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691200" y="475725"/>
            <a:ext cx="7761600" cy="378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18453B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/>
          <p:nvPr/>
        </p:nvSpPr>
        <p:spPr>
          <a:xfrm>
            <a:off x="0" y="0"/>
            <a:ext cx="2767800" cy="51435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65234" y="1146050"/>
            <a:ext cx="4809000" cy="325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▣"/>
              <a:defRPr sz="3000"/>
            </a:lvl1pPr>
            <a:lvl2pPr indent="-419100" lvl="1" marL="914400" rtl="0">
              <a:spcBef>
                <a:spcPts val="0"/>
              </a:spcBef>
              <a:spcAft>
                <a:spcPts val="0"/>
              </a:spcAft>
              <a:buSzPts val="3000"/>
              <a:buChar char="□"/>
              <a:defRPr sz="3000"/>
            </a:lvl2pPr>
            <a:lvl3pPr indent="-419100" lvl="2" marL="1371600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grpSp>
        <p:nvGrpSpPr>
          <p:cNvPr id="68" name="Google Shape;68;p17"/>
          <p:cNvGrpSpPr/>
          <p:nvPr/>
        </p:nvGrpSpPr>
        <p:grpSpPr>
          <a:xfrm>
            <a:off x="801025" y="1254240"/>
            <a:ext cx="1957200" cy="710985"/>
            <a:chOff x="801025" y="1367520"/>
            <a:chExt cx="1957200" cy="947979"/>
          </a:xfrm>
        </p:grpSpPr>
        <p:sp>
          <p:nvSpPr>
            <p:cNvPr id="69" name="Google Shape;69;p17"/>
            <p:cNvSpPr txBox="1"/>
            <p:nvPr/>
          </p:nvSpPr>
          <p:spPr>
            <a:xfrm>
              <a:off x="801025" y="1367520"/>
              <a:ext cx="1957200" cy="87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400">
                  <a:solidFill>
                    <a:schemeClr val="lt1"/>
                  </a:solidFill>
                </a:rPr>
                <a:t>‘’</a:t>
              </a:r>
              <a:endParaRPr b="1" sz="9400">
                <a:solidFill>
                  <a:schemeClr val="lt1"/>
                </a:solidFill>
              </a:endParaRPr>
            </a:p>
          </p:txBody>
        </p:sp>
        <p:sp>
          <p:nvSpPr>
            <p:cNvPr id="70" name="Google Shape;70;p17"/>
            <p:cNvSpPr/>
            <p:nvPr/>
          </p:nvSpPr>
          <p:spPr>
            <a:xfrm>
              <a:off x="1397399" y="1543300"/>
              <a:ext cx="772200" cy="772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</p:grp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691200" y="0"/>
            <a:ext cx="7761600" cy="96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3600"/>
              <a:buNone/>
              <a:defRPr sz="3600">
                <a:solidFill>
                  <a:srgbClr val="18453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691200" y="1358703"/>
            <a:ext cx="7761600" cy="33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57200" lvl="0" marL="457200" rtl="0">
              <a:spcBef>
                <a:spcPts val="600"/>
              </a:spcBef>
              <a:spcAft>
                <a:spcPts val="0"/>
              </a:spcAft>
              <a:buSzPts val="3600"/>
              <a:buChar char="▣"/>
              <a:defRPr sz="3600"/>
            </a:lvl1pPr>
            <a:lvl2pPr indent="-419100" lvl="1" marL="914400" rtl="0">
              <a:spcBef>
                <a:spcPts val="0"/>
              </a:spcBef>
              <a:spcAft>
                <a:spcPts val="0"/>
              </a:spcAft>
              <a:buSzPts val="3000"/>
              <a:buChar char="□"/>
              <a:defRPr sz="3000"/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381000" lvl="3" marL="182880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75" name="Google Shape;75;p18"/>
          <p:cNvSpPr/>
          <p:nvPr/>
        </p:nvSpPr>
        <p:spPr>
          <a:xfrm>
            <a:off x="813273" y="1129641"/>
            <a:ext cx="15336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38498"/>
              </a:solidFill>
            </a:endParaRPr>
          </a:p>
        </p:txBody>
      </p:sp>
      <p:sp>
        <p:nvSpPr>
          <p:cNvPr id="76" name="Google Shape;76;p18"/>
          <p:cNvSpPr/>
          <p:nvPr/>
        </p:nvSpPr>
        <p:spPr>
          <a:xfrm>
            <a:off x="0" y="0"/>
            <a:ext cx="137700" cy="51435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>
            <a:off x="691200" y="475725"/>
            <a:ext cx="77616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3600"/>
              <a:buNone/>
              <a:defRPr sz="3600">
                <a:solidFill>
                  <a:srgbClr val="18453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>
            <a:off x="691200" y="1393425"/>
            <a:ext cx="37674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2" type="body"/>
          </p:nvPr>
        </p:nvSpPr>
        <p:spPr>
          <a:xfrm>
            <a:off x="4685500" y="1393425"/>
            <a:ext cx="37674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SzPts val="2400"/>
              <a:buChar char="▣"/>
              <a:defRPr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82" name="Google Shape;82;p19"/>
          <p:cNvSpPr/>
          <p:nvPr/>
        </p:nvSpPr>
        <p:spPr>
          <a:xfrm>
            <a:off x="813273" y="1129641"/>
            <a:ext cx="15336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>
            <a:off x="0" y="0"/>
            <a:ext cx="137700" cy="51435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>
            <a:off x="691200" y="475725"/>
            <a:ext cx="77616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3000"/>
              <a:buNone/>
              <a:defRPr>
                <a:solidFill>
                  <a:srgbClr val="18453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>
            <a:off x="691200" y="1393425"/>
            <a:ext cx="25017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8" name="Google Shape;88;p20"/>
          <p:cNvSpPr txBox="1"/>
          <p:nvPr>
            <p:ph idx="2" type="body"/>
          </p:nvPr>
        </p:nvSpPr>
        <p:spPr>
          <a:xfrm>
            <a:off x="3321088" y="1393425"/>
            <a:ext cx="25017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9" name="Google Shape;89;p20"/>
          <p:cNvSpPr txBox="1"/>
          <p:nvPr>
            <p:ph idx="3" type="body"/>
          </p:nvPr>
        </p:nvSpPr>
        <p:spPr>
          <a:xfrm>
            <a:off x="5950976" y="1393425"/>
            <a:ext cx="25017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▣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□"/>
              <a:defRPr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0" name="Google Shape;90;p20"/>
          <p:cNvSpPr/>
          <p:nvPr/>
        </p:nvSpPr>
        <p:spPr>
          <a:xfrm>
            <a:off x="813273" y="1129641"/>
            <a:ext cx="15336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738498"/>
              </a:solidFill>
            </a:endParaRPr>
          </a:p>
        </p:txBody>
      </p:sp>
      <p:sp>
        <p:nvSpPr>
          <p:cNvPr id="91" name="Google Shape;91;p20"/>
          <p:cNvSpPr/>
          <p:nvPr/>
        </p:nvSpPr>
        <p:spPr>
          <a:xfrm>
            <a:off x="0" y="0"/>
            <a:ext cx="137700" cy="51435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691200" y="475725"/>
            <a:ext cx="77616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3000"/>
              <a:buNone/>
              <a:defRPr>
                <a:solidFill>
                  <a:srgbClr val="18453B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95" name="Google Shape;95;p21"/>
          <p:cNvSpPr/>
          <p:nvPr/>
        </p:nvSpPr>
        <p:spPr>
          <a:xfrm>
            <a:off x="0" y="0"/>
            <a:ext cx="137700" cy="51435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1"/>
          <p:cNvSpPr/>
          <p:nvPr/>
        </p:nvSpPr>
        <p:spPr>
          <a:xfrm>
            <a:off x="813273" y="1129641"/>
            <a:ext cx="15336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idx="1" type="body"/>
          </p:nvPr>
        </p:nvSpPr>
        <p:spPr>
          <a:xfrm>
            <a:off x="457200" y="4335075"/>
            <a:ext cx="8229600" cy="705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 algn="ctr">
              <a:spcBef>
                <a:spcPts val="360"/>
              </a:spcBef>
              <a:spcAft>
                <a:spcPts val="0"/>
              </a:spcAft>
              <a:buClr>
                <a:srgbClr val="738498"/>
              </a:buClr>
              <a:buSzPts val="1800"/>
              <a:buNone/>
              <a:defRPr sz="1800">
                <a:solidFill>
                  <a:srgbClr val="738498"/>
                </a:solidFill>
              </a:defRPr>
            </a:lvl1pPr>
          </a:lstStyle>
          <a:p/>
        </p:txBody>
      </p:sp>
      <p:sp>
        <p:nvSpPr>
          <p:cNvPr id="100" name="Google Shape;100;p22"/>
          <p:cNvSpPr/>
          <p:nvPr/>
        </p:nvSpPr>
        <p:spPr>
          <a:xfrm>
            <a:off x="3805198" y="4288942"/>
            <a:ext cx="1533600" cy="103200"/>
          </a:xfrm>
          <a:prstGeom prst="rect">
            <a:avLst/>
          </a:prstGeom>
          <a:solidFill>
            <a:srgbClr val="7384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2"/>
          <p:cNvSpPr/>
          <p:nvPr/>
        </p:nvSpPr>
        <p:spPr>
          <a:xfrm>
            <a:off x="-4" y="5040225"/>
            <a:ext cx="9144000" cy="1032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738498"/>
                </a:solidFill>
              </a:defRPr>
            </a:lvl1pPr>
            <a:lvl2pPr lvl="1">
              <a:buNone/>
              <a:defRPr>
                <a:solidFill>
                  <a:srgbClr val="738498"/>
                </a:solidFill>
              </a:defRPr>
            </a:lvl2pPr>
            <a:lvl3pPr lvl="2">
              <a:buNone/>
              <a:defRPr>
                <a:solidFill>
                  <a:srgbClr val="738498"/>
                </a:solidFill>
              </a:defRPr>
            </a:lvl3pPr>
            <a:lvl4pPr lvl="3">
              <a:buNone/>
              <a:defRPr>
                <a:solidFill>
                  <a:srgbClr val="738498"/>
                </a:solidFill>
              </a:defRPr>
            </a:lvl4pPr>
            <a:lvl5pPr lvl="4">
              <a:buNone/>
              <a:defRPr>
                <a:solidFill>
                  <a:srgbClr val="738498"/>
                </a:solidFill>
              </a:defRPr>
            </a:lvl5pPr>
            <a:lvl6pPr lvl="5">
              <a:buNone/>
              <a:defRPr>
                <a:solidFill>
                  <a:srgbClr val="738498"/>
                </a:solidFill>
              </a:defRPr>
            </a:lvl6pPr>
            <a:lvl7pPr lvl="6">
              <a:buNone/>
              <a:defRPr>
                <a:solidFill>
                  <a:srgbClr val="738498"/>
                </a:solidFill>
              </a:defRPr>
            </a:lvl7pPr>
            <a:lvl8pPr lvl="7">
              <a:buNone/>
              <a:defRPr>
                <a:solidFill>
                  <a:srgbClr val="738498"/>
                </a:solidFill>
              </a:defRPr>
            </a:lvl8pPr>
            <a:lvl9pPr lvl="8">
              <a:buNone/>
              <a:defRPr>
                <a:solidFill>
                  <a:srgbClr val="73849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-4" y="5040225"/>
            <a:ext cx="9144000" cy="1032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91200" y="475725"/>
            <a:ext cx="7761600" cy="49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54F5B"/>
              </a:buClr>
              <a:buSzPts val="3000"/>
              <a:buFont typeface="Montserrat"/>
              <a:buNone/>
              <a:defRPr b="1" sz="3000">
                <a:solidFill>
                  <a:srgbClr val="454F5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91200" y="1358703"/>
            <a:ext cx="7761600" cy="33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>
              <a:spcBef>
                <a:spcPts val="600"/>
              </a:spcBef>
              <a:spcAft>
                <a:spcPts val="0"/>
              </a:spcAft>
              <a:buClr>
                <a:srgbClr val="18453B"/>
              </a:buClr>
              <a:buSzPts val="2400"/>
              <a:buFont typeface="Montserrat"/>
              <a:buChar char="▣"/>
              <a:defRPr sz="24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2000"/>
              <a:buFont typeface="Montserrat"/>
              <a:buChar char="□"/>
              <a:defRPr sz="20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2000"/>
              <a:buFont typeface="Montserrat"/>
              <a:buChar char="■"/>
              <a:defRPr sz="20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●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○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■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●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○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1800"/>
              <a:buFont typeface="Montserrat"/>
              <a:buChar char="■"/>
              <a:defRPr sz="18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/>
          <p:nvPr/>
        </p:nvSpPr>
        <p:spPr>
          <a:xfrm>
            <a:off x="0" y="3954750"/>
            <a:ext cx="9162000" cy="1187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4"/>
          <p:cNvSpPr txBox="1"/>
          <p:nvPr>
            <p:ph type="ctrTitle"/>
          </p:nvPr>
        </p:nvSpPr>
        <p:spPr>
          <a:xfrm>
            <a:off x="168100" y="809500"/>
            <a:ext cx="8260500" cy="180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 Sand and the Clouds</a:t>
            </a:r>
            <a:endParaRPr/>
          </a:p>
        </p:txBody>
      </p:sp>
      <p:sp>
        <p:nvSpPr>
          <p:cNvPr id="112" name="Google Shape;112;p24"/>
          <p:cNvSpPr txBox="1"/>
          <p:nvPr/>
        </p:nvSpPr>
        <p:spPr>
          <a:xfrm>
            <a:off x="4257625" y="3099500"/>
            <a:ext cx="42480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William Hart-Davidson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Jeremy Van Hof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3" name="Google Shape;11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00" y="4112338"/>
            <a:ext cx="3877024" cy="872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4"/>
          <p:cNvSpPr/>
          <p:nvPr/>
        </p:nvSpPr>
        <p:spPr>
          <a:xfrm>
            <a:off x="1001875" y="4164900"/>
            <a:ext cx="3174600" cy="5649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3"/>
          <p:cNvSpPr txBox="1"/>
          <p:nvPr>
            <p:ph type="title"/>
          </p:nvPr>
        </p:nvSpPr>
        <p:spPr>
          <a:xfrm>
            <a:off x="691200" y="475725"/>
            <a:ext cx="77616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Questions: What Keeps Us Up At Night?</a:t>
            </a:r>
            <a:endParaRPr/>
          </a:p>
        </p:txBody>
      </p:sp>
      <p:sp>
        <p:nvSpPr>
          <p:cNvPr id="169" name="Google Shape;169;p33"/>
          <p:cNvSpPr txBox="1"/>
          <p:nvPr/>
        </p:nvSpPr>
        <p:spPr>
          <a:xfrm>
            <a:off x="691200" y="1259400"/>
            <a:ext cx="7864500" cy="31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2400"/>
              <a:buFont typeface="Montserrat"/>
              <a:buChar char="●"/>
            </a:pPr>
            <a:r>
              <a:rPr lang="en" sz="24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Are we considering the ethical stance of NOT engaging? At what point is GenAI a mandatory topic to deal with for educators?</a:t>
            </a:r>
            <a:endParaRPr sz="24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18453B"/>
              </a:buClr>
              <a:buSzPts val="2400"/>
              <a:buFont typeface="Montserrat"/>
              <a:buChar char="●"/>
            </a:pPr>
            <a:r>
              <a:rPr lang="en" sz="2400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With regulatory action and enforcement still some time away, what local steps should we take in response to legitimate concerns about inaccuracy, amplifying bias, disinformation, etc?</a:t>
            </a:r>
            <a:endParaRPr sz="2400"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4"/>
          <p:cNvSpPr/>
          <p:nvPr/>
        </p:nvSpPr>
        <p:spPr>
          <a:xfrm>
            <a:off x="17975" y="4491150"/>
            <a:ext cx="9144000" cy="6510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34"/>
          <p:cNvSpPr txBox="1"/>
          <p:nvPr>
            <p:ph type="ctrTitle"/>
          </p:nvPr>
        </p:nvSpPr>
        <p:spPr>
          <a:xfrm>
            <a:off x="197600" y="819325"/>
            <a:ext cx="8260500" cy="180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can we clarify?</a:t>
            </a:r>
            <a:endParaRPr/>
          </a:p>
        </p:txBody>
      </p:sp>
      <p:sp>
        <p:nvSpPr>
          <p:cNvPr id="176" name="Google Shape;176;p34"/>
          <p:cNvSpPr txBox="1"/>
          <p:nvPr/>
        </p:nvSpPr>
        <p:spPr>
          <a:xfrm>
            <a:off x="4412000" y="3203925"/>
            <a:ext cx="43212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William Hart-Davidson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hartdav2@msu.edu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Jeremy Van Hof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18453B"/>
                </a:solidFill>
                <a:latin typeface="Montserrat"/>
                <a:ea typeface="Montserrat"/>
                <a:cs typeface="Montserrat"/>
                <a:sym typeface="Montserrat"/>
              </a:rPr>
              <a:t>vanhofje@msu.edu</a:t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5"/>
          <p:cNvSpPr/>
          <p:nvPr/>
        </p:nvSpPr>
        <p:spPr>
          <a:xfrm>
            <a:off x="17975" y="4491150"/>
            <a:ext cx="9144000" cy="6510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5"/>
          <p:cNvSpPr txBox="1"/>
          <p:nvPr>
            <p:ph type="ctrTitle"/>
          </p:nvPr>
        </p:nvSpPr>
        <p:spPr>
          <a:xfrm>
            <a:off x="197600" y="819325"/>
            <a:ext cx="8260500" cy="180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Early Response</a:t>
            </a:r>
            <a:endParaRPr/>
          </a:p>
        </p:txBody>
      </p:sp>
      <p:sp>
        <p:nvSpPr>
          <p:cNvPr id="121" name="Google Shape;121;p25"/>
          <p:cNvSpPr txBox="1"/>
          <p:nvPr/>
        </p:nvSpPr>
        <p:spPr>
          <a:xfrm>
            <a:off x="4412000" y="3203925"/>
            <a:ext cx="43212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18453B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6"/>
          <p:cNvSpPr txBox="1"/>
          <p:nvPr>
            <p:ph type="ctrTitle"/>
          </p:nvPr>
        </p:nvSpPr>
        <p:spPr>
          <a:xfrm>
            <a:off x="779025" y="2688019"/>
            <a:ext cx="45054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Jan. 2023</a:t>
            </a:r>
            <a:endParaRPr/>
          </a:p>
        </p:txBody>
      </p:sp>
      <p:sp>
        <p:nvSpPr>
          <p:cNvPr id="127" name="Google Shape;127;p26"/>
          <p:cNvSpPr txBox="1"/>
          <p:nvPr>
            <p:ph idx="1" type="subTitle"/>
          </p:nvPr>
        </p:nvSpPr>
        <p:spPr>
          <a:xfrm>
            <a:off x="5765875" y="68875"/>
            <a:ext cx="3378000" cy="49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ChatGPT 3.5 - Nov. 2022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Symposium on use of Gen. AI in writing instruction - Jan. 2023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/>
          <p:nvPr>
            <p:ph type="ctrTitle"/>
          </p:nvPr>
        </p:nvSpPr>
        <p:spPr>
          <a:xfrm>
            <a:off x="779025" y="2688019"/>
            <a:ext cx="45054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 2023</a:t>
            </a:r>
            <a:endParaRPr/>
          </a:p>
        </p:txBody>
      </p:sp>
      <p:sp>
        <p:nvSpPr>
          <p:cNvPr id="133" name="Google Shape;133;p27"/>
          <p:cNvSpPr txBox="1"/>
          <p:nvPr>
            <p:ph idx="1" type="subTitle"/>
          </p:nvPr>
        </p:nvSpPr>
        <p:spPr>
          <a:xfrm>
            <a:off x="5765875" y="68875"/>
            <a:ext cx="3378000" cy="49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Meeting of the minds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Admin., faculty, staff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Goal: readiness for Aug. 2023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2 work groups: IT &amp; Teaching &amp; Learning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/>
          <p:nvPr>
            <p:ph type="ctrTitle"/>
          </p:nvPr>
        </p:nvSpPr>
        <p:spPr>
          <a:xfrm>
            <a:off x="779025" y="2688019"/>
            <a:ext cx="45054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Fall </a:t>
            </a:r>
            <a:r>
              <a:rPr lang="en"/>
              <a:t>2023</a:t>
            </a:r>
            <a:endParaRPr/>
          </a:p>
        </p:txBody>
      </p:sp>
      <p:sp>
        <p:nvSpPr>
          <p:cNvPr id="139" name="Google Shape;139;p28"/>
          <p:cNvSpPr txBox="1"/>
          <p:nvPr>
            <p:ph idx="1" type="subTitle"/>
          </p:nvPr>
        </p:nvSpPr>
        <p:spPr>
          <a:xfrm>
            <a:off x="5765875" y="68875"/>
            <a:ext cx="3378000" cy="49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Aug. 1: Procurement guidance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Aug. 15: Provost guidance for educators / toolkit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Aug. 28: AI Detection Guidance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Sept 2: Student Guidance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December: Research Guidance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/>
          <p:nvPr/>
        </p:nvSpPr>
        <p:spPr>
          <a:xfrm>
            <a:off x="17975" y="4491150"/>
            <a:ext cx="9144000" cy="6510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9"/>
          <p:cNvSpPr txBox="1"/>
          <p:nvPr>
            <p:ph type="ctrTitle"/>
          </p:nvPr>
        </p:nvSpPr>
        <p:spPr>
          <a:xfrm>
            <a:off x="197600" y="819325"/>
            <a:ext cx="8260500" cy="180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Current &amp; Future State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0"/>
          <p:cNvSpPr txBox="1"/>
          <p:nvPr>
            <p:ph type="ctrTitle"/>
          </p:nvPr>
        </p:nvSpPr>
        <p:spPr>
          <a:xfrm>
            <a:off x="779025" y="2688019"/>
            <a:ext cx="4505400" cy="143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Spring 2024</a:t>
            </a:r>
            <a:endParaRPr/>
          </a:p>
        </p:txBody>
      </p:sp>
      <p:sp>
        <p:nvSpPr>
          <p:cNvPr id="151" name="Google Shape;151;p30"/>
          <p:cNvSpPr txBox="1"/>
          <p:nvPr>
            <p:ph idx="1" type="subTitle"/>
          </p:nvPr>
        </p:nvSpPr>
        <p:spPr>
          <a:xfrm>
            <a:off x="5765875" y="68875"/>
            <a:ext cx="3378000" cy="49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Provost’s Ethics </a:t>
            </a:r>
            <a:r>
              <a:rPr lang="en"/>
              <a:t>Institute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Multiple unit-level projects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Reticence &amp; Enthusiasm</a:t>
            </a:r>
            <a:endParaRPr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/>
              <a:t>Significant student use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High levels of student use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Efforts at use case mapping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Building a culture of transparency &amp; ethical use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1"/>
          <p:cNvSpPr txBox="1"/>
          <p:nvPr>
            <p:ph type="title"/>
          </p:nvPr>
        </p:nvSpPr>
        <p:spPr>
          <a:xfrm>
            <a:off x="691200" y="551925"/>
            <a:ext cx="80841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Looking Ahead: Classroom</a:t>
            </a:r>
            <a:endParaRPr/>
          </a:p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541550" y="1393425"/>
            <a:ext cx="82338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Heads out of the sand; heads out of the clouds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Ethics as the frame for all guidance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□"/>
            </a:pPr>
            <a:r>
              <a:rPr lang="en"/>
              <a:t>AI Ethics &amp; Pedagogical ethics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Increasing diverse tool deployment: risks and affordances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Discipline-specific applications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□"/>
            </a:pPr>
            <a:r>
              <a:rPr lang="en"/>
              <a:t>importance of advisory board perspectives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/>
          <p:nvPr>
            <p:ph type="title"/>
          </p:nvPr>
        </p:nvSpPr>
        <p:spPr>
          <a:xfrm>
            <a:off x="691200" y="551925"/>
            <a:ext cx="8084100" cy="49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Looking Ahead: Research</a:t>
            </a:r>
            <a:endParaRPr/>
          </a:p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541550" y="1393425"/>
            <a:ext cx="8233800" cy="35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60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Key need: guidance on tool access for folks doing research ON GenAI and folks doing it WITH GenAI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□"/>
            </a:pPr>
            <a:r>
              <a:rPr lang="en"/>
              <a:t>Centralized in-house? Enterprise licences? 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□"/>
            </a:pPr>
            <a:r>
              <a:rPr lang="en"/>
              <a:t>Arizona State’s model as an early example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Updated research guidance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Big Ten Academic Alliance &amp; other consortia responses</a:t>
            </a:r>
            <a:endParaRPr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▣"/>
            </a:pPr>
            <a:r>
              <a:rPr lang="en"/>
              <a:t>Immediate need: Quality measures on training data</a:t>
            </a:r>
            <a:endParaRPr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□"/>
            </a:pPr>
            <a:r>
              <a:rPr lang="en"/>
              <a:t>Includes transparency of material in training set for the sake of accuracy and ethical sourcing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sdemon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