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9144000" cy="5143500" type="screen16x9"/>
  <p:notesSz cx="6858000" cy="9144000"/>
  <p:embeddedFontLst>
    <p:embeddedFont>
      <p:font typeface="Roboto" panose="02000000000000000000" pitchFamily="2" charset="0"/>
      <p:regular r:id="rId44"/>
      <p:bold r:id="rId45"/>
      <p:italic r:id="rId46"/>
      <p:boldItalic r:id="rId47"/>
    </p:embeddedFont>
    <p:embeddedFont>
      <p:font typeface="Roboto Slab" pitchFamily="2" charset="0"/>
      <p:regular r:id="rId48"/>
      <p:bold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D0051E-C407-4F9B-A0A7-156D2538F465}">
  <a:tblStyle styleId="{98D0051E-C407-4F9B-A0A7-156D2538F46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123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c812b867ef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9" name="Google Shape;269;g2c812b867ef_1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c812b867ef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6" name="Google Shape;276;g2c812b867ef_1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26d2b70d919_0_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26d2b70d919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26d2b70d919_0_8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26d2b70d919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2c812b867e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1" name="Google Shape;301;g2c812b867e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2c812b867ef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8" name="Google Shape;308;g2c812b867ef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2c812b867ef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5" name="Google Shape;315;g2c812b867ef_1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2c812b867ef_1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3" name="Google Shape;323;g2c812b867ef_1_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2c812b867ef_1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1" name="Google Shape;331;g2c812b867ef_1_1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2c812b867ef_1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9" name="Google Shape;339;g2c812b867ef_1_1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2c812b867ef_1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7" name="Google Shape;347;g2c812b867ef_1_1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2c88ad7c04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6" name="Google Shape;356;g2c88ad7c04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26d2b70d919_0_3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26d2b70d91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26d2b70d919_0_1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26d2b70d919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26d2b70d919_0_6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26d2b70d919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26d2b70d919_0_5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26d2b70d919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26d2b70d919_0_6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26d2b70d919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2c812b867ef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0" name="Google Shape;400;g2c812b867ef_1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2c812b867ef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7" name="Google Shape;407;g2c812b867ef_1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2c812b867ef_1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4" name="Google Shape;414;g2c812b867ef_1_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6d2cf262af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g26d2cf262af_0_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2c812b867ef_1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2" name="Google Shape;422;g2c812b867ef_1_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2c812b867ef_1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1" name="Google Shape;431;g2c812b867ef_1_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2c812b867ef_1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0" name="Google Shape;440;g2c812b867ef_1_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2c812b867ef_1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8" name="Google Shape;448;g2c812b867ef_1_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26d3ae7d71f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7" name="Google Shape;457;g26d3ae7d71f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2c812b867ef_1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4" name="Google Shape;464;g2c812b867ef_1_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26d3ae7d71f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1" name="Google Shape;471;g26d3ae7d71f_0_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26d2cf262af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9" name="Google Shape;479;g26d2cf262af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26d3ae7d71f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26d3ae7d71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2c812b867ef_1_13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2c812b867ef_1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6d3ae7d71f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g26d3ae7d71f_0_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26d2cf262af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1" name="Google Shape;501;g26d2cf262af_0_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8" name="Google Shape;50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6cf1e65a2d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g26cf1e65a2d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6cf1e65a2d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g26cf1e65a2d_0_1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Google Shape;162;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c88ad7c047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g2c88ad7c047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0" name="Google Shape;260;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700185" y="1991850"/>
            <a:ext cx="5807400" cy="1159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5800"/>
              <a:buNone/>
              <a:defRPr sz="5800" b="1"/>
            </a:lvl1pPr>
            <a:lvl2pPr lvl="1" algn="l">
              <a:lnSpc>
                <a:spcPct val="100000"/>
              </a:lnSpc>
              <a:spcBef>
                <a:spcPts val="0"/>
              </a:spcBef>
              <a:spcAft>
                <a:spcPts val="0"/>
              </a:spcAft>
              <a:buSzPts val="5800"/>
              <a:buNone/>
              <a:defRPr sz="5800" b="1"/>
            </a:lvl2pPr>
            <a:lvl3pPr lvl="2" algn="l">
              <a:lnSpc>
                <a:spcPct val="100000"/>
              </a:lnSpc>
              <a:spcBef>
                <a:spcPts val="0"/>
              </a:spcBef>
              <a:spcAft>
                <a:spcPts val="0"/>
              </a:spcAft>
              <a:buSzPts val="5800"/>
              <a:buNone/>
              <a:defRPr sz="5800" b="1"/>
            </a:lvl3pPr>
            <a:lvl4pPr lvl="3" algn="l">
              <a:lnSpc>
                <a:spcPct val="100000"/>
              </a:lnSpc>
              <a:spcBef>
                <a:spcPts val="0"/>
              </a:spcBef>
              <a:spcAft>
                <a:spcPts val="0"/>
              </a:spcAft>
              <a:buSzPts val="5800"/>
              <a:buNone/>
              <a:defRPr sz="5800" b="1"/>
            </a:lvl4pPr>
            <a:lvl5pPr lvl="4" algn="l">
              <a:lnSpc>
                <a:spcPct val="100000"/>
              </a:lnSpc>
              <a:spcBef>
                <a:spcPts val="0"/>
              </a:spcBef>
              <a:spcAft>
                <a:spcPts val="0"/>
              </a:spcAft>
              <a:buSzPts val="5800"/>
              <a:buNone/>
              <a:defRPr sz="5800" b="1"/>
            </a:lvl5pPr>
            <a:lvl6pPr lvl="5" algn="l">
              <a:lnSpc>
                <a:spcPct val="100000"/>
              </a:lnSpc>
              <a:spcBef>
                <a:spcPts val="0"/>
              </a:spcBef>
              <a:spcAft>
                <a:spcPts val="0"/>
              </a:spcAft>
              <a:buSzPts val="5800"/>
              <a:buNone/>
              <a:defRPr sz="5800" b="1"/>
            </a:lvl6pPr>
            <a:lvl7pPr lvl="6" algn="l">
              <a:lnSpc>
                <a:spcPct val="100000"/>
              </a:lnSpc>
              <a:spcBef>
                <a:spcPts val="0"/>
              </a:spcBef>
              <a:spcAft>
                <a:spcPts val="0"/>
              </a:spcAft>
              <a:buSzPts val="5800"/>
              <a:buNone/>
              <a:defRPr sz="5800" b="1"/>
            </a:lvl7pPr>
            <a:lvl8pPr lvl="7" algn="l">
              <a:lnSpc>
                <a:spcPct val="100000"/>
              </a:lnSpc>
              <a:spcBef>
                <a:spcPts val="0"/>
              </a:spcBef>
              <a:spcAft>
                <a:spcPts val="0"/>
              </a:spcAft>
              <a:buSzPts val="5800"/>
              <a:buNone/>
              <a:defRPr sz="5800" b="1"/>
            </a:lvl8pPr>
            <a:lvl9pPr lvl="8" algn="l">
              <a:lnSpc>
                <a:spcPct val="100000"/>
              </a:lnSpc>
              <a:spcBef>
                <a:spcPts val="0"/>
              </a:spcBef>
              <a:spcAft>
                <a:spcPts val="0"/>
              </a:spcAft>
              <a:buSzPts val="5800"/>
              <a:buNone/>
              <a:defRPr sz="5800" b="1"/>
            </a:lvl9pPr>
          </a:lstStyle>
          <a:p>
            <a:endParaRPr/>
          </a:p>
        </p:txBody>
      </p:sp>
      <p:sp>
        <p:nvSpPr>
          <p:cNvPr id="11" name="Google Shape;11;p2"/>
          <p:cNvSpPr/>
          <p:nvPr/>
        </p:nvSpPr>
        <p:spPr>
          <a:xfrm>
            <a:off x="7337531" y="4630074"/>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
          <p:cNvSpPr/>
          <p:nvPr/>
        </p:nvSpPr>
        <p:spPr>
          <a:xfrm>
            <a:off x="7790243" y="4182401"/>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2"/>
          <p:cNvSpPr/>
          <p:nvPr/>
        </p:nvSpPr>
        <p:spPr>
          <a:xfrm>
            <a:off x="8893253" y="3333348"/>
            <a:ext cx="57600" cy="576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2"/>
          <p:cNvSpPr/>
          <p:nvPr/>
        </p:nvSpPr>
        <p:spPr>
          <a:xfrm>
            <a:off x="8771302" y="4923775"/>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2"/>
          <p:cNvSpPr/>
          <p:nvPr/>
        </p:nvSpPr>
        <p:spPr>
          <a:xfrm>
            <a:off x="2386266" y="508134"/>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2"/>
          <p:cNvSpPr/>
          <p:nvPr/>
        </p:nvSpPr>
        <p:spPr>
          <a:xfrm>
            <a:off x="479460" y="2703980"/>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2"/>
          <p:cNvSpPr/>
          <p:nvPr/>
        </p:nvSpPr>
        <p:spPr>
          <a:xfrm>
            <a:off x="261540" y="643097"/>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2"/>
          <p:cNvSpPr/>
          <p:nvPr/>
        </p:nvSpPr>
        <p:spPr>
          <a:xfrm>
            <a:off x="507235" y="1080863"/>
            <a:ext cx="192600" cy="1923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2"/>
          <p:cNvSpPr/>
          <p:nvPr/>
        </p:nvSpPr>
        <p:spPr>
          <a:xfrm>
            <a:off x="8314019" y="3625322"/>
            <a:ext cx="144300" cy="1440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2"/>
          <p:cNvSpPr/>
          <p:nvPr/>
        </p:nvSpPr>
        <p:spPr>
          <a:xfrm>
            <a:off x="8882858" y="4186761"/>
            <a:ext cx="144300" cy="1440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2"/>
          <p:cNvSpPr/>
          <p:nvPr/>
        </p:nvSpPr>
        <p:spPr>
          <a:xfrm>
            <a:off x="158313" y="1596559"/>
            <a:ext cx="57600" cy="576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2"/>
          <p:cNvSpPr/>
          <p:nvPr/>
        </p:nvSpPr>
        <p:spPr>
          <a:xfrm>
            <a:off x="1396483" y="226428"/>
            <a:ext cx="192600" cy="1923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2"/>
          <p:cNvSpPr/>
          <p:nvPr/>
        </p:nvSpPr>
        <p:spPr>
          <a:xfrm>
            <a:off x="617492" y="2000594"/>
            <a:ext cx="57600" cy="576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2"/>
          <p:cNvSpPr/>
          <p:nvPr/>
        </p:nvSpPr>
        <p:spPr>
          <a:xfrm>
            <a:off x="3425273" y="387880"/>
            <a:ext cx="57600" cy="576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2"/>
          <p:cNvSpPr/>
          <p:nvPr/>
        </p:nvSpPr>
        <p:spPr>
          <a:xfrm>
            <a:off x="8014029" y="4567546"/>
            <a:ext cx="192600" cy="1923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a:alphaModFix/>
          </a:blip>
          <a:stretch>
            <a:fillRect/>
          </a:stretch>
        </a:blipFill>
        <a:effectLst/>
      </p:bgPr>
    </p:bg>
    <p:spTree>
      <p:nvGrpSpPr>
        <p:cNvPr id="1" name="Shape 63"/>
        <p:cNvGrpSpPr/>
        <p:nvPr/>
      </p:nvGrpSpPr>
      <p:grpSpPr>
        <a:xfrm>
          <a:off x="0" y="0"/>
          <a:ext cx="0" cy="0"/>
          <a:chOff x="0" y="0"/>
          <a:chExt cx="0" cy="0"/>
        </a:xfrm>
      </p:grpSpPr>
      <p:sp>
        <p:nvSpPr>
          <p:cNvPr id="64" name="Google Shape;64;p11"/>
          <p:cNvSpPr txBox="1">
            <a:spLocks noGrp="1"/>
          </p:cNvSpPr>
          <p:nvPr>
            <p:ph type="body" idx="1"/>
          </p:nvPr>
        </p:nvSpPr>
        <p:spPr>
          <a:xfrm>
            <a:off x="457200" y="4055343"/>
            <a:ext cx="8229600" cy="368700"/>
          </a:xfrm>
          <a:prstGeom prst="rect">
            <a:avLst/>
          </a:prstGeom>
          <a:noFill/>
          <a:ln>
            <a:noFill/>
          </a:ln>
        </p:spPr>
        <p:txBody>
          <a:bodyPr spcFirstLastPara="1" wrap="square" lIns="91425" tIns="91425" rIns="91425" bIns="91425" anchor="t" anchorCtr="0">
            <a:noAutofit/>
          </a:bodyPr>
          <a:lstStyle>
            <a:lvl1pPr marL="457200" lvl="0" indent="-228600" algn="ctr">
              <a:lnSpc>
                <a:spcPct val="100000"/>
              </a:lnSpc>
              <a:spcBef>
                <a:spcPts val="360"/>
              </a:spcBef>
              <a:spcAft>
                <a:spcPts val="0"/>
              </a:spcAft>
              <a:buSzPts val="1800"/>
              <a:buNone/>
              <a:defRPr sz="1800"/>
            </a:lvl1pPr>
          </a:lstStyle>
          <a:p>
            <a:endParaRPr/>
          </a:p>
        </p:txBody>
      </p:sp>
      <p:sp>
        <p:nvSpPr>
          <p:cNvPr id="65" name="Google Shape;65;p11"/>
          <p:cNvSpPr txBox="1">
            <a:spLocks noGrp="1"/>
          </p:cNvSpPr>
          <p:nvPr>
            <p:ph type="sldNum" idx="12"/>
          </p:nvPr>
        </p:nvSpPr>
        <p:spPr>
          <a:xfrm>
            <a:off x="-92" y="4749844"/>
            <a:ext cx="9144000" cy="39360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786150" y="308120"/>
            <a:ext cx="7571700" cy="702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a:endParaRPr/>
          </a:p>
        </p:txBody>
      </p:sp>
      <p:sp>
        <p:nvSpPr>
          <p:cNvPr id="28" name="Google Shape;28;p3"/>
          <p:cNvSpPr txBox="1">
            <a:spLocks noGrp="1"/>
          </p:cNvSpPr>
          <p:nvPr>
            <p:ph type="body" idx="1"/>
          </p:nvPr>
        </p:nvSpPr>
        <p:spPr>
          <a:xfrm>
            <a:off x="786137" y="1200150"/>
            <a:ext cx="3675300" cy="3725700"/>
          </a:xfrm>
          <a:prstGeom prst="rect">
            <a:avLst/>
          </a:prstGeom>
          <a:noFill/>
          <a:ln>
            <a:noFill/>
          </a:ln>
        </p:spPr>
        <p:txBody>
          <a:bodyPr spcFirstLastPara="1" wrap="square" lIns="91425" tIns="91425" rIns="91425" bIns="91425" anchor="t" anchorCtr="0">
            <a:noAutofit/>
          </a:bodyPr>
          <a:lstStyle>
            <a:lvl1pPr marL="457200" lvl="0" indent="-355600" algn="l">
              <a:lnSpc>
                <a:spcPct val="100000"/>
              </a:lnSpc>
              <a:spcBef>
                <a:spcPts val="600"/>
              </a:spcBef>
              <a:spcAft>
                <a:spcPts val="0"/>
              </a:spcAft>
              <a:buSzPts val="2000"/>
              <a:buChar char="◎"/>
              <a:defRPr sz="2000"/>
            </a:lvl1pPr>
            <a:lvl2pPr marL="914400" lvl="1" indent="-355600" algn="l">
              <a:lnSpc>
                <a:spcPct val="100000"/>
              </a:lnSpc>
              <a:spcBef>
                <a:spcPts val="0"/>
              </a:spcBef>
              <a:spcAft>
                <a:spcPts val="0"/>
              </a:spcAft>
              <a:buSzPts val="2000"/>
              <a:buChar char="○"/>
              <a:defRPr sz="2000"/>
            </a:lvl2pPr>
            <a:lvl3pPr marL="1371600" lvl="2" indent="-355600" algn="l">
              <a:lnSpc>
                <a:spcPct val="100000"/>
              </a:lnSpc>
              <a:spcBef>
                <a:spcPts val="0"/>
              </a:spcBef>
              <a:spcAft>
                <a:spcPts val="0"/>
              </a:spcAft>
              <a:buSzPts val="2000"/>
              <a:buChar char="◉"/>
              <a:defRPr sz="2000"/>
            </a:lvl3pPr>
            <a:lvl4pPr marL="1828800" lvl="3" indent="-355600" algn="l">
              <a:lnSpc>
                <a:spcPct val="100000"/>
              </a:lnSpc>
              <a:spcBef>
                <a:spcPts val="0"/>
              </a:spcBef>
              <a:spcAft>
                <a:spcPts val="0"/>
              </a:spcAft>
              <a:buSzPts val="2000"/>
              <a:buChar char="●"/>
              <a:defRPr sz="2000"/>
            </a:lvl4pPr>
            <a:lvl5pPr marL="2286000" lvl="4" indent="-355600" algn="l">
              <a:lnSpc>
                <a:spcPct val="100000"/>
              </a:lnSpc>
              <a:spcBef>
                <a:spcPts val="0"/>
              </a:spcBef>
              <a:spcAft>
                <a:spcPts val="0"/>
              </a:spcAft>
              <a:buSzPts val="2000"/>
              <a:buChar char="○"/>
              <a:defRPr sz="2000"/>
            </a:lvl5pPr>
            <a:lvl6pPr marL="2743200" lvl="5" indent="-355600" algn="l">
              <a:lnSpc>
                <a:spcPct val="100000"/>
              </a:lnSpc>
              <a:spcBef>
                <a:spcPts val="0"/>
              </a:spcBef>
              <a:spcAft>
                <a:spcPts val="0"/>
              </a:spcAft>
              <a:buSzPts val="2000"/>
              <a:buChar char="■"/>
              <a:defRPr sz="2000"/>
            </a:lvl6pPr>
            <a:lvl7pPr marL="3200400" lvl="6" indent="-355600" algn="l">
              <a:lnSpc>
                <a:spcPct val="100000"/>
              </a:lnSpc>
              <a:spcBef>
                <a:spcPts val="0"/>
              </a:spcBef>
              <a:spcAft>
                <a:spcPts val="0"/>
              </a:spcAft>
              <a:buSzPts val="2000"/>
              <a:buChar char="●"/>
              <a:defRPr sz="2000"/>
            </a:lvl7pPr>
            <a:lvl8pPr marL="3657600" lvl="7" indent="-355600" algn="l">
              <a:lnSpc>
                <a:spcPct val="100000"/>
              </a:lnSpc>
              <a:spcBef>
                <a:spcPts val="0"/>
              </a:spcBef>
              <a:spcAft>
                <a:spcPts val="0"/>
              </a:spcAft>
              <a:buSzPts val="2000"/>
              <a:buChar char="○"/>
              <a:defRPr sz="2000"/>
            </a:lvl8pPr>
            <a:lvl9pPr marL="4114800" lvl="8" indent="-355600" algn="l">
              <a:lnSpc>
                <a:spcPct val="100000"/>
              </a:lnSpc>
              <a:spcBef>
                <a:spcPts val="0"/>
              </a:spcBef>
              <a:spcAft>
                <a:spcPts val="0"/>
              </a:spcAft>
              <a:buSzPts val="2000"/>
              <a:buChar char="■"/>
              <a:defRPr sz="2000"/>
            </a:lvl9pPr>
          </a:lstStyle>
          <a:p>
            <a:endParaRPr/>
          </a:p>
        </p:txBody>
      </p:sp>
      <p:sp>
        <p:nvSpPr>
          <p:cNvPr id="29" name="Google Shape;29;p3"/>
          <p:cNvSpPr txBox="1">
            <a:spLocks noGrp="1"/>
          </p:cNvSpPr>
          <p:nvPr>
            <p:ph type="body" idx="2"/>
          </p:nvPr>
        </p:nvSpPr>
        <p:spPr>
          <a:xfrm>
            <a:off x="4682659" y="1200150"/>
            <a:ext cx="3675300" cy="3725700"/>
          </a:xfrm>
          <a:prstGeom prst="rect">
            <a:avLst/>
          </a:prstGeom>
          <a:noFill/>
          <a:ln>
            <a:noFill/>
          </a:ln>
        </p:spPr>
        <p:txBody>
          <a:bodyPr spcFirstLastPara="1" wrap="square" lIns="91425" tIns="91425" rIns="91425" bIns="91425" anchor="t" anchorCtr="0">
            <a:noAutofit/>
          </a:bodyPr>
          <a:lstStyle>
            <a:lvl1pPr marL="457200" lvl="0" indent="-355600" algn="l">
              <a:lnSpc>
                <a:spcPct val="100000"/>
              </a:lnSpc>
              <a:spcBef>
                <a:spcPts val="600"/>
              </a:spcBef>
              <a:spcAft>
                <a:spcPts val="0"/>
              </a:spcAft>
              <a:buSzPts val="2000"/>
              <a:buChar char="◎"/>
              <a:defRPr sz="2000"/>
            </a:lvl1pPr>
            <a:lvl2pPr marL="914400" lvl="1" indent="-355600" algn="l">
              <a:lnSpc>
                <a:spcPct val="100000"/>
              </a:lnSpc>
              <a:spcBef>
                <a:spcPts val="0"/>
              </a:spcBef>
              <a:spcAft>
                <a:spcPts val="0"/>
              </a:spcAft>
              <a:buSzPts val="2000"/>
              <a:buChar char="○"/>
              <a:defRPr sz="2000"/>
            </a:lvl2pPr>
            <a:lvl3pPr marL="1371600" lvl="2" indent="-355600" algn="l">
              <a:lnSpc>
                <a:spcPct val="100000"/>
              </a:lnSpc>
              <a:spcBef>
                <a:spcPts val="0"/>
              </a:spcBef>
              <a:spcAft>
                <a:spcPts val="0"/>
              </a:spcAft>
              <a:buSzPts val="2000"/>
              <a:buChar char="◉"/>
              <a:defRPr sz="2000"/>
            </a:lvl3pPr>
            <a:lvl4pPr marL="1828800" lvl="3" indent="-355600" algn="l">
              <a:lnSpc>
                <a:spcPct val="100000"/>
              </a:lnSpc>
              <a:spcBef>
                <a:spcPts val="0"/>
              </a:spcBef>
              <a:spcAft>
                <a:spcPts val="0"/>
              </a:spcAft>
              <a:buSzPts val="2000"/>
              <a:buChar char="●"/>
              <a:defRPr sz="2000"/>
            </a:lvl4pPr>
            <a:lvl5pPr marL="2286000" lvl="4" indent="-355600" algn="l">
              <a:lnSpc>
                <a:spcPct val="100000"/>
              </a:lnSpc>
              <a:spcBef>
                <a:spcPts val="0"/>
              </a:spcBef>
              <a:spcAft>
                <a:spcPts val="0"/>
              </a:spcAft>
              <a:buSzPts val="2000"/>
              <a:buChar char="○"/>
              <a:defRPr sz="2000"/>
            </a:lvl5pPr>
            <a:lvl6pPr marL="2743200" lvl="5" indent="-355600" algn="l">
              <a:lnSpc>
                <a:spcPct val="100000"/>
              </a:lnSpc>
              <a:spcBef>
                <a:spcPts val="0"/>
              </a:spcBef>
              <a:spcAft>
                <a:spcPts val="0"/>
              </a:spcAft>
              <a:buSzPts val="2000"/>
              <a:buChar char="■"/>
              <a:defRPr sz="2000"/>
            </a:lvl6pPr>
            <a:lvl7pPr marL="3200400" lvl="6" indent="-355600" algn="l">
              <a:lnSpc>
                <a:spcPct val="100000"/>
              </a:lnSpc>
              <a:spcBef>
                <a:spcPts val="0"/>
              </a:spcBef>
              <a:spcAft>
                <a:spcPts val="0"/>
              </a:spcAft>
              <a:buSzPts val="2000"/>
              <a:buChar char="●"/>
              <a:defRPr sz="2000"/>
            </a:lvl7pPr>
            <a:lvl8pPr marL="3657600" lvl="7" indent="-355600" algn="l">
              <a:lnSpc>
                <a:spcPct val="100000"/>
              </a:lnSpc>
              <a:spcBef>
                <a:spcPts val="0"/>
              </a:spcBef>
              <a:spcAft>
                <a:spcPts val="0"/>
              </a:spcAft>
              <a:buSzPts val="2000"/>
              <a:buChar char="○"/>
              <a:defRPr sz="2000"/>
            </a:lvl8pPr>
            <a:lvl9pPr marL="4114800" lvl="8" indent="-355600" algn="l">
              <a:lnSpc>
                <a:spcPct val="100000"/>
              </a:lnSpc>
              <a:spcBef>
                <a:spcPts val="0"/>
              </a:spcBef>
              <a:spcAft>
                <a:spcPts val="0"/>
              </a:spcAft>
              <a:buSzPts val="2000"/>
              <a:buChar char="■"/>
              <a:defRPr sz="2000"/>
            </a:lvl9pPr>
          </a:lstStyle>
          <a:p>
            <a:endParaRPr/>
          </a:p>
        </p:txBody>
      </p:sp>
      <p:sp>
        <p:nvSpPr>
          <p:cNvPr id="30" name="Google Shape;30;p3"/>
          <p:cNvSpPr txBox="1">
            <a:spLocks noGrp="1"/>
          </p:cNvSpPr>
          <p:nvPr>
            <p:ph type="sldNum" idx="12"/>
          </p:nvPr>
        </p:nvSpPr>
        <p:spPr>
          <a:xfrm>
            <a:off x="84043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4"/>
          <p:cNvSpPr txBox="1">
            <a:spLocks noGrp="1"/>
          </p:cNvSpPr>
          <p:nvPr>
            <p:ph type="sldNum" idx="12"/>
          </p:nvPr>
        </p:nvSpPr>
        <p:spPr>
          <a:xfrm>
            <a:off x="84043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33"/>
        <p:cNvGrpSpPr/>
        <p:nvPr/>
      </p:nvGrpSpPr>
      <p:grpSpPr>
        <a:xfrm>
          <a:off x="0" y="0"/>
          <a:ext cx="0" cy="0"/>
          <a:chOff x="0" y="0"/>
          <a:chExt cx="0" cy="0"/>
        </a:xfrm>
      </p:grpSpPr>
      <p:sp>
        <p:nvSpPr>
          <p:cNvPr id="34" name="Google Shape;34;p5"/>
          <p:cNvSpPr txBox="1">
            <a:spLocks noGrp="1"/>
          </p:cNvSpPr>
          <p:nvPr>
            <p:ph type="ctrTitle"/>
          </p:nvPr>
        </p:nvSpPr>
        <p:spPr>
          <a:xfrm>
            <a:off x="1546025" y="1754794"/>
            <a:ext cx="5832600" cy="1159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400"/>
              <a:buNone/>
              <a:defRPr sz="4400" b="1"/>
            </a:lvl1pPr>
            <a:lvl2pPr lvl="1" algn="l">
              <a:lnSpc>
                <a:spcPct val="100000"/>
              </a:lnSpc>
              <a:spcBef>
                <a:spcPts val="0"/>
              </a:spcBef>
              <a:spcAft>
                <a:spcPts val="0"/>
              </a:spcAft>
              <a:buSzPts val="4400"/>
              <a:buNone/>
              <a:defRPr sz="4400" b="1"/>
            </a:lvl2pPr>
            <a:lvl3pPr lvl="2" algn="l">
              <a:lnSpc>
                <a:spcPct val="100000"/>
              </a:lnSpc>
              <a:spcBef>
                <a:spcPts val="0"/>
              </a:spcBef>
              <a:spcAft>
                <a:spcPts val="0"/>
              </a:spcAft>
              <a:buSzPts val="4400"/>
              <a:buNone/>
              <a:defRPr sz="4400" b="1"/>
            </a:lvl3pPr>
            <a:lvl4pPr lvl="3" algn="l">
              <a:lnSpc>
                <a:spcPct val="100000"/>
              </a:lnSpc>
              <a:spcBef>
                <a:spcPts val="0"/>
              </a:spcBef>
              <a:spcAft>
                <a:spcPts val="0"/>
              </a:spcAft>
              <a:buSzPts val="4400"/>
              <a:buNone/>
              <a:defRPr sz="4400" b="1"/>
            </a:lvl4pPr>
            <a:lvl5pPr lvl="4" algn="l">
              <a:lnSpc>
                <a:spcPct val="100000"/>
              </a:lnSpc>
              <a:spcBef>
                <a:spcPts val="0"/>
              </a:spcBef>
              <a:spcAft>
                <a:spcPts val="0"/>
              </a:spcAft>
              <a:buSzPts val="4400"/>
              <a:buNone/>
              <a:defRPr sz="4400" b="1"/>
            </a:lvl5pPr>
            <a:lvl6pPr lvl="5" algn="l">
              <a:lnSpc>
                <a:spcPct val="100000"/>
              </a:lnSpc>
              <a:spcBef>
                <a:spcPts val="0"/>
              </a:spcBef>
              <a:spcAft>
                <a:spcPts val="0"/>
              </a:spcAft>
              <a:buSzPts val="4400"/>
              <a:buNone/>
              <a:defRPr sz="4400" b="1"/>
            </a:lvl6pPr>
            <a:lvl7pPr lvl="6" algn="l">
              <a:lnSpc>
                <a:spcPct val="100000"/>
              </a:lnSpc>
              <a:spcBef>
                <a:spcPts val="0"/>
              </a:spcBef>
              <a:spcAft>
                <a:spcPts val="0"/>
              </a:spcAft>
              <a:buSzPts val="4400"/>
              <a:buNone/>
              <a:defRPr sz="4400" b="1"/>
            </a:lvl7pPr>
            <a:lvl8pPr lvl="7" algn="l">
              <a:lnSpc>
                <a:spcPct val="100000"/>
              </a:lnSpc>
              <a:spcBef>
                <a:spcPts val="0"/>
              </a:spcBef>
              <a:spcAft>
                <a:spcPts val="0"/>
              </a:spcAft>
              <a:buSzPts val="4400"/>
              <a:buNone/>
              <a:defRPr sz="4400" b="1"/>
            </a:lvl8pPr>
            <a:lvl9pPr lvl="8" algn="l">
              <a:lnSpc>
                <a:spcPct val="100000"/>
              </a:lnSpc>
              <a:spcBef>
                <a:spcPts val="0"/>
              </a:spcBef>
              <a:spcAft>
                <a:spcPts val="0"/>
              </a:spcAft>
              <a:buSzPts val="4400"/>
              <a:buNone/>
              <a:defRPr sz="4400" b="1"/>
            </a:lvl9pPr>
          </a:lstStyle>
          <a:p>
            <a:endParaRPr/>
          </a:p>
        </p:txBody>
      </p:sp>
      <p:sp>
        <p:nvSpPr>
          <p:cNvPr id="35" name="Google Shape;35;p5"/>
          <p:cNvSpPr txBox="1">
            <a:spLocks noGrp="1"/>
          </p:cNvSpPr>
          <p:nvPr>
            <p:ph type="subTitle" idx="1"/>
          </p:nvPr>
        </p:nvSpPr>
        <p:spPr>
          <a:xfrm>
            <a:off x="1546025" y="3011511"/>
            <a:ext cx="5832600" cy="784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3"/>
              </a:buClr>
              <a:buSzPts val="3000"/>
              <a:buNone/>
              <a:defRPr>
                <a:solidFill>
                  <a:schemeClr val="accent3"/>
                </a:solidFill>
              </a:defRPr>
            </a:lvl1pPr>
            <a:lvl2pPr lvl="1" algn="l">
              <a:lnSpc>
                <a:spcPct val="100000"/>
              </a:lnSpc>
              <a:spcBef>
                <a:spcPts val="0"/>
              </a:spcBef>
              <a:spcAft>
                <a:spcPts val="0"/>
              </a:spcAft>
              <a:buClr>
                <a:schemeClr val="accent3"/>
              </a:buClr>
              <a:buSzPts val="3000"/>
              <a:buNone/>
              <a:defRPr sz="3000">
                <a:solidFill>
                  <a:schemeClr val="accent3"/>
                </a:solidFill>
              </a:defRPr>
            </a:lvl2pPr>
            <a:lvl3pPr lvl="2" algn="l">
              <a:lnSpc>
                <a:spcPct val="100000"/>
              </a:lnSpc>
              <a:spcBef>
                <a:spcPts val="0"/>
              </a:spcBef>
              <a:spcAft>
                <a:spcPts val="0"/>
              </a:spcAft>
              <a:buClr>
                <a:schemeClr val="accent3"/>
              </a:buClr>
              <a:buSzPts val="3000"/>
              <a:buNone/>
              <a:defRPr sz="3000">
                <a:solidFill>
                  <a:schemeClr val="accent3"/>
                </a:solidFill>
              </a:defRPr>
            </a:lvl3pPr>
            <a:lvl4pPr lvl="3" algn="l">
              <a:lnSpc>
                <a:spcPct val="100000"/>
              </a:lnSpc>
              <a:spcBef>
                <a:spcPts val="0"/>
              </a:spcBef>
              <a:spcAft>
                <a:spcPts val="0"/>
              </a:spcAft>
              <a:buClr>
                <a:schemeClr val="accent3"/>
              </a:buClr>
              <a:buSzPts val="3000"/>
              <a:buNone/>
              <a:defRPr sz="3000">
                <a:solidFill>
                  <a:schemeClr val="accent3"/>
                </a:solidFill>
              </a:defRPr>
            </a:lvl4pPr>
            <a:lvl5pPr lvl="4" algn="l">
              <a:lnSpc>
                <a:spcPct val="100000"/>
              </a:lnSpc>
              <a:spcBef>
                <a:spcPts val="0"/>
              </a:spcBef>
              <a:spcAft>
                <a:spcPts val="0"/>
              </a:spcAft>
              <a:buClr>
                <a:schemeClr val="accent3"/>
              </a:buClr>
              <a:buSzPts val="3000"/>
              <a:buNone/>
              <a:defRPr sz="3000">
                <a:solidFill>
                  <a:schemeClr val="accent3"/>
                </a:solidFill>
              </a:defRPr>
            </a:lvl5pPr>
            <a:lvl6pPr lvl="5" algn="l">
              <a:lnSpc>
                <a:spcPct val="100000"/>
              </a:lnSpc>
              <a:spcBef>
                <a:spcPts val="0"/>
              </a:spcBef>
              <a:spcAft>
                <a:spcPts val="0"/>
              </a:spcAft>
              <a:buClr>
                <a:schemeClr val="accent3"/>
              </a:buClr>
              <a:buSzPts val="3000"/>
              <a:buNone/>
              <a:defRPr sz="3000">
                <a:solidFill>
                  <a:schemeClr val="accent3"/>
                </a:solidFill>
              </a:defRPr>
            </a:lvl6pPr>
            <a:lvl7pPr lvl="6" algn="l">
              <a:lnSpc>
                <a:spcPct val="100000"/>
              </a:lnSpc>
              <a:spcBef>
                <a:spcPts val="0"/>
              </a:spcBef>
              <a:spcAft>
                <a:spcPts val="0"/>
              </a:spcAft>
              <a:buClr>
                <a:schemeClr val="accent3"/>
              </a:buClr>
              <a:buSzPts val="3000"/>
              <a:buNone/>
              <a:defRPr sz="3000">
                <a:solidFill>
                  <a:schemeClr val="accent3"/>
                </a:solidFill>
              </a:defRPr>
            </a:lvl7pPr>
            <a:lvl8pPr lvl="7" algn="l">
              <a:lnSpc>
                <a:spcPct val="100000"/>
              </a:lnSpc>
              <a:spcBef>
                <a:spcPts val="0"/>
              </a:spcBef>
              <a:spcAft>
                <a:spcPts val="0"/>
              </a:spcAft>
              <a:buClr>
                <a:schemeClr val="accent3"/>
              </a:buClr>
              <a:buSzPts val="3000"/>
              <a:buNone/>
              <a:defRPr sz="3000">
                <a:solidFill>
                  <a:schemeClr val="accent3"/>
                </a:solidFill>
              </a:defRPr>
            </a:lvl8pPr>
            <a:lvl9pPr lvl="8" algn="l">
              <a:lnSpc>
                <a:spcPct val="100000"/>
              </a:lnSpc>
              <a:spcBef>
                <a:spcPts val="0"/>
              </a:spcBef>
              <a:spcAft>
                <a:spcPts val="0"/>
              </a:spcAft>
              <a:buClr>
                <a:schemeClr val="accent3"/>
              </a:buClr>
              <a:buSzPts val="3000"/>
              <a:buNone/>
              <a:defRPr sz="3000">
                <a:solidFill>
                  <a:schemeClr val="accent3"/>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36"/>
        <p:cNvGrpSpPr/>
        <p:nvPr/>
      </p:nvGrpSpPr>
      <p:grpSpPr>
        <a:xfrm>
          <a:off x="0" y="0"/>
          <a:ext cx="0" cy="0"/>
          <a:chOff x="0" y="0"/>
          <a:chExt cx="0" cy="0"/>
        </a:xfrm>
      </p:grpSpPr>
      <p:pic>
        <p:nvPicPr>
          <p:cNvPr id="37" name="Google Shape;37;p6"/>
          <p:cNvPicPr preferRelativeResize="0"/>
          <p:nvPr/>
        </p:nvPicPr>
        <p:blipFill rotWithShape="1">
          <a:blip r:embed="rId2">
            <a:alphaModFix/>
          </a:blip>
          <a:srcRect l="19" r="19"/>
          <a:stretch/>
        </p:blipFill>
        <p:spPr>
          <a:xfrm rot="10800000" flipH="1">
            <a:off x="5952" y="0"/>
            <a:ext cx="9140602" cy="5143500"/>
          </a:xfrm>
          <a:prstGeom prst="rect">
            <a:avLst/>
          </a:prstGeom>
          <a:noFill/>
          <a:ln>
            <a:noFill/>
          </a:ln>
        </p:spPr>
      </p:pic>
      <p:sp>
        <p:nvSpPr>
          <p:cNvPr id="38" name="Google Shape;38;p6"/>
          <p:cNvSpPr txBox="1">
            <a:spLocks noGrp="1"/>
          </p:cNvSpPr>
          <p:nvPr>
            <p:ph type="body" idx="1"/>
          </p:nvPr>
        </p:nvSpPr>
        <p:spPr>
          <a:xfrm>
            <a:off x="1215300" y="1723650"/>
            <a:ext cx="6713400" cy="819900"/>
          </a:xfrm>
          <a:prstGeom prst="rect">
            <a:avLst/>
          </a:prstGeom>
          <a:noFill/>
          <a:ln>
            <a:noFill/>
          </a:ln>
        </p:spPr>
        <p:txBody>
          <a:bodyPr spcFirstLastPara="1" wrap="square" lIns="91425" tIns="91425" rIns="91425" bIns="91425" anchor="t" anchorCtr="0">
            <a:noAutofit/>
          </a:bodyPr>
          <a:lstStyle>
            <a:lvl1pPr marL="457200" lvl="0" indent="-457200" algn="ctr">
              <a:lnSpc>
                <a:spcPct val="100000"/>
              </a:lnSpc>
              <a:spcBef>
                <a:spcPts val="600"/>
              </a:spcBef>
              <a:spcAft>
                <a:spcPts val="0"/>
              </a:spcAft>
              <a:buClr>
                <a:schemeClr val="dk1"/>
              </a:buClr>
              <a:buSzPts val="3600"/>
              <a:buChar char="◎"/>
              <a:defRPr sz="3600" i="1"/>
            </a:lvl1pPr>
            <a:lvl2pPr marL="914400" lvl="1" indent="-457200" algn="ctr">
              <a:lnSpc>
                <a:spcPct val="100000"/>
              </a:lnSpc>
              <a:spcBef>
                <a:spcPts val="0"/>
              </a:spcBef>
              <a:spcAft>
                <a:spcPts val="0"/>
              </a:spcAft>
              <a:buClr>
                <a:schemeClr val="dk1"/>
              </a:buClr>
              <a:buSzPts val="3600"/>
              <a:buChar char="○"/>
              <a:defRPr sz="3600" i="1"/>
            </a:lvl2pPr>
            <a:lvl3pPr marL="1371600" lvl="2" indent="-457200" algn="ctr">
              <a:lnSpc>
                <a:spcPct val="100000"/>
              </a:lnSpc>
              <a:spcBef>
                <a:spcPts val="0"/>
              </a:spcBef>
              <a:spcAft>
                <a:spcPts val="0"/>
              </a:spcAft>
              <a:buClr>
                <a:schemeClr val="dk1"/>
              </a:buClr>
              <a:buSzPts val="3600"/>
              <a:buChar char="◉"/>
              <a:defRPr sz="3600" i="1"/>
            </a:lvl3pPr>
            <a:lvl4pPr marL="1828800" lvl="3" indent="-457200" algn="ctr">
              <a:lnSpc>
                <a:spcPct val="100000"/>
              </a:lnSpc>
              <a:spcBef>
                <a:spcPts val="0"/>
              </a:spcBef>
              <a:spcAft>
                <a:spcPts val="0"/>
              </a:spcAft>
              <a:buSzPts val="3600"/>
              <a:buChar char="●"/>
              <a:defRPr sz="3600" i="1"/>
            </a:lvl4pPr>
            <a:lvl5pPr marL="2286000" lvl="4" indent="-457200" algn="ctr">
              <a:lnSpc>
                <a:spcPct val="100000"/>
              </a:lnSpc>
              <a:spcBef>
                <a:spcPts val="0"/>
              </a:spcBef>
              <a:spcAft>
                <a:spcPts val="0"/>
              </a:spcAft>
              <a:buSzPts val="3600"/>
              <a:buChar char="○"/>
              <a:defRPr sz="3600" i="1"/>
            </a:lvl5pPr>
            <a:lvl6pPr marL="2743200" lvl="5" indent="-457200" algn="ctr">
              <a:lnSpc>
                <a:spcPct val="100000"/>
              </a:lnSpc>
              <a:spcBef>
                <a:spcPts val="0"/>
              </a:spcBef>
              <a:spcAft>
                <a:spcPts val="0"/>
              </a:spcAft>
              <a:buSzPts val="3600"/>
              <a:buChar char="■"/>
              <a:defRPr sz="3600" i="1"/>
            </a:lvl6pPr>
            <a:lvl7pPr marL="3200400" lvl="6" indent="-457200" algn="ctr">
              <a:lnSpc>
                <a:spcPct val="100000"/>
              </a:lnSpc>
              <a:spcBef>
                <a:spcPts val="0"/>
              </a:spcBef>
              <a:spcAft>
                <a:spcPts val="0"/>
              </a:spcAft>
              <a:buSzPts val="3600"/>
              <a:buChar char="●"/>
              <a:defRPr sz="3600" i="1"/>
            </a:lvl7pPr>
            <a:lvl8pPr marL="3657600" lvl="7" indent="-457200" algn="ctr">
              <a:lnSpc>
                <a:spcPct val="100000"/>
              </a:lnSpc>
              <a:spcBef>
                <a:spcPts val="0"/>
              </a:spcBef>
              <a:spcAft>
                <a:spcPts val="0"/>
              </a:spcAft>
              <a:buSzPts val="3600"/>
              <a:buChar char="○"/>
              <a:defRPr sz="3600" i="1"/>
            </a:lvl8pPr>
            <a:lvl9pPr marL="4114800" lvl="8" indent="-457200" algn="ctr">
              <a:lnSpc>
                <a:spcPct val="100000"/>
              </a:lnSpc>
              <a:spcBef>
                <a:spcPts val="0"/>
              </a:spcBef>
              <a:spcAft>
                <a:spcPts val="0"/>
              </a:spcAft>
              <a:buSzPts val="3600"/>
              <a:buChar char="■"/>
              <a:defRPr sz="3600" i="1"/>
            </a:lvl9pPr>
          </a:lstStyle>
          <a:p>
            <a:endParaRPr/>
          </a:p>
        </p:txBody>
      </p:sp>
      <p:grpSp>
        <p:nvGrpSpPr>
          <p:cNvPr id="39" name="Google Shape;39;p6"/>
          <p:cNvGrpSpPr/>
          <p:nvPr/>
        </p:nvGrpSpPr>
        <p:grpSpPr>
          <a:xfrm>
            <a:off x="3839646" y="782918"/>
            <a:ext cx="1464573" cy="842707"/>
            <a:chOff x="3593400" y="1729675"/>
            <a:chExt cx="1957200" cy="1123610"/>
          </a:xfrm>
        </p:grpSpPr>
        <p:sp>
          <p:nvSpPr>
            <p:cNvPr id="40" name="Google Shape;40;p6"/>
            <p:cNvSpPr txBox="1"/>
            <p:nvPr/>
          </p:nvSpPr>
          <p:spPr>
            <a:xfrm>
              <a:off x="3593400" y="1729675"/>
              <a:ext cx="1957200" cy="871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6000"/>
                <a:buFont typeface="Arial"/>
                <a:buNone/>
              </a:pPr>
              <a:r>
                <a:rPr lang="en" sz="6000" b="1" i="0" u="none" strike="noStrike" cap="none">
                  <a:solidFill>
                    <a:schemeClr val="accent1"/>
                  </a:solidFill>
                  <a:latin typeface="Arial"/>
                  <a:ea typeface="Arial"/>
                  <a:cs typeface="Arial"/>
                  <a:sym typeface="Arial"/>
                </a:rPr>
                <a:t>“</a:t>
              </a:r>
              <a:endParaRPr sz="6000" b="1" i="0" u="none" strike="noStrike" cap="none">
                <a:solidFill>
                  <a:schemeClr val="accent1"/>
                </a:solidFill>
                <a:latin typeface="Arial"/>
                <a:ea typeface="Arial"/>
                <a:cs typeface="Arial"/>
                <a:sym typeface="Arial"/>
              </a:endParaRPr>
            </a:p>
          </p:txBody>
        </p:sp>
        <p:sp>
          <p:nvSpPr>
            <p:cNvPr id="41" name="Google Shape;41;p6"/>
            <p:cNvSpPr/>
            <p:nvPr/>
          </p:nvSpPr>
          <p:spPr>
            <a:xfrm>
              <a:off x="4025400" y="1760085"/>
              <a:ext cx="1093200" cy="1093200"/>
            </a:xfrm>
            <a:prstGeom prst="ellipse">
              <a:avLst/>
            </a:prstGeom>
            <a:noFill/>
            <a:ln w="9525" cap="flat" cmpd="sng">
              <a:solidFill>
                <a:srgbClr val="CFD8DC"/>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6"/>
            <p:cNvSpPr/>
            <p:nvPr/>
          </p:nvSpPr>
          <p:spPr>
            <a:xfrm>
              <a:off x="4190700" y="1925385"/>
              <a:ext cx="762600" cy="762600"/>
            </a:xfrm>
            <a:prstGeom prst="ellipse">
              <a:avLst/>
            </a:prstGeom>
            <a:noFill/>
            <a:ln w="19050" cap="flat" cmpd="sng">
              <a:solidFill>
                <a:srgbClr val="CFD8D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43" name="Google Shape;43;p6"/>
          <p:cNvCxnSpPr>
            <a:endCxn id="41" idx="1"/>
          </p:cNvCxnSpPr>
          <p:nvPr/>
        </p:nvCxnSpPr>
        <p:spPr>
          <a:xfrm>
            <a:off x="3750511" y="390297"/>
            <a:ext cx="532200" cy="535500"/>
          </a:xfrm>
          <a:prstGeom prst="straightConnector1">
            <a:avLst/>
          </a:prstGeom>
          <a:noFill/>
          <a:ln w="9525" cap="flat" cmpd="sng">
            <a:solidFill>
              <a:srgbClr val="CFD8DC"/>
            </a:solidFill>
            <a:prstDash val="solid"/>
            <a:round/>
            <a:headEnd type="none" w="sm" len="sm"/>
            <a:tailEnd type="none" w="sm" len="sm"/>
          </a:ln>
        </p:spPr>
      </p:cxnSp>
      <p:cxnSp>
        <p:nvCxnSpPr>
          <p:cNvPr id="44" name="Google Shape;44;p6"/>
          <p:cNvCxnSpPr/>
          <p:nvPr/>
        </p:nvCxnSpPr>
        <p:spPr>
          <a:xfrm rot="10800000">
            <a:off x="4362902" y="436125"/>
            <a:ext cx="209100" cy="369600"/>
          </a:xfrm>
          <a:prstGeom prst="straightConnector1">
            <a:avLst/>
          </a:prstGeom>
          <a:noFill/>
          <a:ln w="9525" cap="flat" cmpd="sng">
            <a:solidFill>
              <a:srgbClr val="CFD8DC"/>
            </a:solidFill>
            <a:prstDash val="solid"/>
            <a:round/>
            <a:headEnd type="none" w="sm" len="sm"/>
            <a:tailEnd type="none" w="sm" len="sm"/>
          </a:ln>
        </p:spPr>
      </p:cxnSp>
      <p:cxnSp>
        <p:nvCxnSpPr>
          <p:cNvPr id="45" name="Google Shape;45;p6"/>
          <p:cNvCxnSpPr/>
          <p:nvPr/>
        </p:nvCxnSpPr>
        <p:spPr>
          <a:xfrm rot="10800000" flipH="1">
            <a:off x="4704510" y="351930"/>
            <a:ext cx="347100" cy="474600"/>
          </a:xfrm>
          <a:prstGeom prst="straightConnector1">
            <a:avLst/>
          </a:prstGeom>
          <a:noFill/>
          <a:ln w="9525" cap="flat" cmpd="sng">
            <a:solidFill>
              <a:srgbClr val="CFD8DC"/>
            </a:solidFill>
            <a:prstDash val="solid"/>
            <a:round/>
            <a:headEnd type="none" w="sm" len="sm"/>
            <a:tailEnd type="none" w="sm" len="sm"/>
          </a:ln>
        </p:spPr>
      </p:cxnSp>
      <p:sp>
        <p:nvSpPr>
          <p:cNvPr id="46" name="Google Shape;46;p6"/>
          <p:cNvSpPr txBox="1">
            <a:spLocks noGrp="1"/>
          </p:cNvSpPr>
          <p:nvPr>
            <p:ph type="sldNum" idx="12"/>
          </p:nvPr>
        </p:nvSpPr>
        <p:spPr>
          <a:xfrm>
            <a:off x="-87" y="4749844"/>
            <a:ext cx="9144000" cy="39360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7"/>
        <p:cNvGrpSpPr/>
        <p:nvPr/>
      </p:nvGrpSpPr>
      <p:grpSpPr>
        <a:xfrm>
          <a:off x="0" y="0"/>
          <a:ext cx="0" cy="0"/>
          <a:chOff x="0" y="0"/>
          <a:chExt cx="0" cy="0"/>
        </a:xfrm>
      </p:grpSpPr>
      <p:sp>
        <p:nvSpPr>
          <p:cNvPr id="48" name="Google Shape;48;p7"/>
          <p:cNvSpPr txBox="1">
            <a:spLocks noGrp="1"/>
          </p:cNvSpPr>
          <p:nvPr>
            <p:ph type="title"/>
          </p:nvPr>
        </p:nvSpPr>
        <p:spPr>
          <a:xfrm>
            <a:off x="786150" y="308120"/>
            <a:ext cx="7571700" cy="702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a:endParaRPr/>
          </a:p>
        </p:txBody>
      </p:sp>
      <p:sp>
        <p:nvSpPr>
          <p:cNvPr id="49" name="Google Shape;49;p7"/>
          <p:cNvSpPr txBox="1">
            <a:spLocks noGrp="1"/>
          </p:cNvSpPr>
          <p:nvPr>
            <p:ph type="body" idx="1"/>
          </p:nvPr>
        </p:nvSpPr>
        <p:spPr>
          <a:xfrm>
            <a:off x="786150" y="1261700"/>
            <a:ext cx="7571700" cy="3573600"/>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600"/>
              </a:spcBef>
              <a:spcAft>
                <a:spcPts val="0"/>
              </a:spcAft>
              <a:buSzPts val="2400"/>
              <a:buChar char="◎"/>
              <a:defRPr sz="2400"/>
            </a:lvl1pPr>
            <a:lvl2pPr marL="914400" lvl="1" indent="-381000" algn="l">
              <a:lnSpc>
                <a:spcPct val="100000"/>
              </a:lnSpc>
              <a:spcBef>
                <a:spcPts val="0"/>
              </a:spcBef>
              <a:spcAft>
                <a:spcPts val="0"/>
              </a:spcAft>
              <a:buSzPts val="2400"/>
              <a:buChar char="○"/>
              <a:defRPr/>
            </a:lvl2pPr>
            <a:lvl3pPr marL="1371600" lvl="2" indent="-381000" algn="l">
              <a:lnSpc>
                <a:spcPct val="100000"/>
              </a:lnSpc>
              <a:spcBef>
                <a:spcPts val="0"/>
              </a:spcBef>
              <a:spcAft>
                <a:spcPts val="0"/>
              </a:spcAft>
              <a:buSzPts val="2400"/>
              <a:buChar char="◉"/>
              <a:defRPr/>
            </a:lvl3pPr>
            <a:lvl4pPr marL="1828800" lvl="3" indent="-381000" algn="l">
              <a:lnSpc>
                <a:spcPct val="100000"/>
              </a:lnSpc>
              <a:spcBef>
                <a:spcPts val="0"/>
              </a:spcBef>
              <a:spcAft>
                <a:spcPts val="0"/>
              </a:spcAft>
              <a:buSzPts val="2400"/>
              <a:buChar char="●"/>
              <a:defRPr sz="2400"/>
            </a:lvl4pPr>
            <a:lvl5pPr marL="2286000" lvl="4" indent="-381000" algn="l">
              <a:lnSpc>
                <a:spcPct val="100000"/>
              </a:lnSpc>
              <a:spcBef>
                <a:spcPts val="0"/>
              </a:spcBef>
              <a:spcAft>
                <a:spcPts val="0"/>
              </a:spcAft>
              <a:buSzPts val="2400"/>
              <a:buChar char="○"/>
              <a:defRPr sz="2400"/>
            </a:lvl5pPr>
            <a:lvl6pPr marL="2743200" lvl="5" indent="-381000" algn="l">
              <a:lnSpc>
                <a:spcPct val="100000"/>
              </a:lnSpc>
              <a:spcBef>
                <a:spcPts val="0"/>
              </a:spcBef>
              <a:spcAft>
                <a:spcPts val="0"/>
              </a:spcAft>
              <a:buSzPts val="2400"/>
              <a:buChar char="■"/>
              <a:defRPr sz="2400"/>
            </a:lvl6pPr>
            <a:lvl7pPr marL="3200400" lvl="6" indent="-381000" algn="l">
              <a:lnSpc>
                <a:spcPct val="100000"/>
              </a:lnSpc>
              <a:spcBef>
                <a:spcPts val="0"/>
              </a:spcBef>
              <a:spcAft>
                <a:spcPts val="0"/>
              </a:spcAft>
              <a:buSzPts val="2400"/>
              <a:buChar char="●"/>
              <a:defRPr sz="2400"/>
            </a:lvl7pPr>
            <a:lvl8pPr marL="3657600" lvl="7" indent="-381000" algn="l">
              <a:lnSpc>
                <a:spcPct val="100000"/>
              </a:lnSpc>
              <a:spcBef>
                <a:spcPts val="0"/>
              </a:spcBef>
              <a:spcAft>
                <a:spcPts val="0"/>
              </a:spcAft>
              <a:buSzPts val="2400"/>
              <a:buChar char="○"/>
              <a:defRPr sz="2400"/>
            </a:lvl8pPr>
            <a:lvl9pPr marL="4114800" lvl="8" indent="-381000" algn="l">
              <a:lnSpc>
                <a:spcPct val="100000"/>
              </a:lnSpc>
              <a:spcBef>
                <a:spcPts val="0"/>
              </a:spcBef>
              <a:spcAft>
                <a:spcPts val="0"/>
              </a:spcAft>
              <a:buSzPts val="2400"/>
              <a:buChar char="■"/>
              <a:defRPr sz="2400"/>
            </a:lvl9pPr>
          </a:lstStyle>
          <a:p>
            <a:endParaRPr/>
          </a:p>
        </p:txBody>
      </p:sp>
      <p:sp>
        <p:nvSpPr>
          <p:cNvPr id="50" name="Google Shape;50;p7"/>
          <p:cNvSpPr txBox="1">
            <a:spLocks noGrp="1"/>
          </p:cNvSpPr>
          <p:nvPr>
            <p:ph type="sldNum" idx="12"/>
          </p:nvPr>
        </p:nvSpPr>
        <p:spPr>
          <a:xfrm>
            <a:off x="84043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786150" y="308120"/>
            <a:ext cx="7571700" cy="702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a:endParaRPr/>
          </a:p>
        </p:txBody>
      </p:sp>
      <p:sp>
        <p:nvSpPr>
          <p:cNvPr id="53" name="Google Shape;53;p8"/>
          <p:cNvSpPr txBox="1">
            <a:spLocks noGrp="1"/>
          </p:cNvSpPr>
          <p:nvPr>
            <p:ph type="body" idx="1"/>
          </p:nvPr>
        </p:nvSpPr>
        <p:spPr>
          <a:xfrm>
            <a:off x="786150" y="1200150"/>
            <a:ext cx="2419800" cy="37257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SzPts val="1800"/>
              <a:buChar char="◎"/>
              <a:defRPr sz="1800"/>
            </a:lvl1pPr>
            <a:lvl2pPr marL="914400" lvl="1" indent="-342900" algn="l">
              <a:lnSpc>
                <a:spcPct val="100000"/>
              </a:lnSpc>
              <a:spcBef>
                <a:spcPts val="0"/>
              </a:spcBef>
              <a:spcAft>
                <a:spcPts val="0"/>
              </a:spcAft>
              <a:buSzPts val="1800"/>
              <a:buChar char="○"/>
              <a:defRPr sz="1800"/>
            </a:lvl2pPr>
            <a:lvl3pPr marL="1371600" lvl="2" indent="-342900" algn="l">
              <a:lnSpc>
                <a:spcPct val="100000"/>
              </a:lnSpc>
              <a:spcBef>
                <a:spcPts val="0"/>
              </a:spcBef>
              <a:spcAft>
                <a:spcPts val="0"/>
              </a:spcAft>
              <a:buSzPts val="1800"/>
              <a:buChar char="◉"/>
              <a:defRPr sz="18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sp>
        <p:nvSpPr>
          <p:cNvPr id="54" name="Google Shape;54;p8"/>
          <p:cNvSpPr txBox="1">
            <a:spLocks noGrp="1"/>
          </p:cNvSpPr>
          <p:nvPr>
            <p:ph type="body" idx="2"/>
          </p:nvPr>
        </p:nvSpPr>
        <p:spPr>
          <a:xfrm>
            <a:off x="3329992" y="1200150"/>
            <a:ext cx="2419800" cy="37257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SzPts val="1800"/>
              <a:buChar char="◎"/>
              <a:defRPr sz="1800"/>
            </a:lvl1pPr>
            <a:lvl2pPr marL="914400" lvl="1" indent="-342900" algn="l">
              <a:lnSpc>
                <a:spcPct val="100000"/>
              </a:lnSpc>
              <a:spcBef>
                <a:spcPts val="0"/>
              </a:spcBef>
              <a:spcAft>
                <a:spcPts val="0"/>
              </a:spcAft>
              <a:buSzPts val="1800"/>
              <a:buChar char="○"/>
              <a:defRPr sz="1800"/>
            </a:lvl2pPr>
            <a:lvl3pPr marL="1371600" lvl="2" indent="-342900" algn="l">
              <a:lnSpc>
                <a:spcPct val="100000"/>
              </a:lnSpc>
              <a:spcBef>
                <a:spcPts val="0"/>
              </a:spcBef>
              <a:spcAft>
                <a:spcPts val="0"/>
              </a:spcAft>
              <a:buSzPts val="1800"/>
              <a:buChar char="◉"/>
              <a:defRPr sz="18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sp>
        <p:nvSpPr>
          <p:cNvPr id="55" name="Google Shape;55;p8"/>
          <p:cNvSpPr txBox="1">
            <a:spLocks noGrp="1"/>
          </p:cNvSpPr>
          <p:nvPr>
            <p:ph type="body" idx="3"/>
          </p:nvPr>
        </p:nvSpPr>
        <p:spPr>
          <a:xfrm>
            <a:off x="5873834" y="1200150"/>
            <a:ext cx="2419800" cy="37257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SzPts val="1800"/>
              <a:buChar char="◎"/>
              <a:defRPr sz="1800"/>
            </a:lvl1pPr>
            <a:lvl2pPr marL="914400" lvl="1" indent="-342900" algn="l">
              <a:lnSpc>
                <a:spcPct val="100000"/>
              </a:lnSpc>
              <a:spcBef>
                <a:spcPts val="0"/>
              </a:spcBef>
              <a:spcAft>
                <a:spcPts val="0"/>
              </a:spcAft>
              <a:buSzPts val="1800"/>
              <a:buChar char="○"/>
              <a:defRPr sz="1800"/>
            </a:lvl2pPr>
            <a:lvl3pPr marL="1371600" lvl="2" indent="-342900" algn="l">
              <a:lnSpc>
                <a:spcPct val="100000"/>
              </a:lnSpc>
              <a:spcBef>
                <a:spcPts val="0"/>
              </a:spcBef>
              <a:spcAft>
                <a:spcPts val="0"/>
              </a:spcAft>
              <a:buSzPts val="1800"/>
              <a:buChar char="◉"/>
              <a:defRPr sz="18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sp>
        <p:nvSpPr>
          <p:cNvPr id="56" name="Google Shape;56;p8"/>
          <p:cNvSpPr txBox="1">
            <a:spLocks noGrp="1"/>
          </p:cNvSpPr>
          <p:nvPr>
            <p:ph type="sldNum" idx="12"/>
          </p:nvPr>
        </p:nvSpPr>
        <p:spPr>
          <a:xfrm>
            <a:off x="84043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57"/>
        <p:cNvGrpSpPr/>
        <p:nvPr/>
      </p:nvGrpSpPr>
      <p:grpSpPr>
        <a:xfrm>
          <a:off x="0" y="0"/>
          <a:ext cx="0" cy="0"/>
          <a:chOff x="0" y="0"/>
          <a:chExt cx="0" cy="0"/>
        </a:xfrm>
      </p:grpSpPr>
      <p:sp>
        <p:nvSpPr>
          <p:cNvPr id="58" name="Google Shape;58;p9"/>
          <p:cNvSpPr txBox="1">
            <a:spLocks noGrp="1"/>
          </p:cNvSpPr>
          <p:nvPr>
            <p:ph type="title"/>
          </p:nvPr>
        </p:nvSpPr>
        <p:spPr>
          <a:xfrm>
            <a:off x="786150" y="308120"/>
            <a:ext cx="7571700" cy="702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a:endParaRPr/>
          </a:p>
        </p:txBody>
      </p:sp>
      <p:sp>
        <p:nvSpPr>
          <p:cNvPr id="59" name="Google Shape;59;p9"/>
          <p:cNvSpPr txBox="1">
            <a:spLocks noGrp="1"/>
          </p:cNvSpPr>
          <p:nvPr>
            <p:ph type="sldNum" idx="12"/>
          </p:nvPr>
        </p:nvSpPr>
        <p:spPr>
          <a:xfrm>
            <a:off x="84043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complete pattern">
  <p:cSld name="BLANK_1">
    <p:bg>
      <p:bgPr>
        <a:blipFill>
          <a:blip r:embed="rId2">
            <a:alphaModFix/>
          </a:blip>
          <a:stretch>
            <a:fillRect/>
          </a:stretch>
        </a:blipFill>
        <a:effectLst/>
      </p:bgPr>
    </p:bg>
    <p:spTree>
      <p:nvGrpSpPr>
        <p:cNvPr id="1" name="Shape 60"/>
        <p:cNvGrpSpPr/>
        <p:nvPr/>
      </p:nvGrpSpPr>
      <p:grpSpPr>
        <a:xfrm>
          <a:off x="0" y="0"/>
          <a:ext cx="0" cy="0"/>
          <a:chOff x="0" y="0"/>
          <a:chExt cx="0" cy="0"/>
        </a:xfrm>
      </p:grpSpPr>
      <p:sp>
        <p:nvSpPr>
          <p:cNvPr id="61" name="Google Shape;61;p10"/>
          <p:cNvSpPr/>
          <p:nvPr/>
        </p:nvSpPr>
        <p:spPr>
          <a:xfrm>
            <a:off x="-26550" y="-14850"/>
            <a:ext cx="9197100" cy="5173200"/>
          </a:xfrm>
          <a:prstGeom prst="rect">
            <a:avLst/>
          </a:prstGeom>
          <a:solidFill>
            <a:srgbClr val="CFD8DC">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10"/>
          <p:cNvSpPr txBox="1">
            <a:spLocks noGrp="1"/>
          </p:cNvSpPr>
          <p:nvPr>
            <p:ph type="sldNum" idx="12"/>
          </p:nvPr>
        </p:nvSpPr>
        <p:spPr>
          <a:xfrm>
            <a:off x="84043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12">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86150" y="308120"/>
            <a:ext cx="7571700" cy="7026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1pPr>
            <a:lvl2pPr marR="0" lvl="1"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2pPr>
            <a:lvl3pPr marR="0" lvl="2"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3pPr>
            <a:lvl4pPr marR="0" lvl="3"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4pPr>
            <a:lvl5pPr marR="0" lvl="4"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5pPr>
            <a:lvl6pPr marR="0" lvl="5"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6pPr>
            <a:lvl7pPr marR="0" lvl="6"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7pPr>
            <a:lvl8pPr marR="0" lvl="7"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8pPr>
            <a:lvl9pPr marR="0" lvl="8"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786150" y="1261700"/>
            <a:ext cx="7571700" cy="3573600"/>
          </a:xfrm>
          <a:prstGeom prst="rect">
            <a:avLst/>
          </a:prstGeom>
          <a:noFill/>
          <a:ln>
            <a:noFill/>
          </a:ln>
        </p:spPr>
        <p:txBody>
          <a:bodyPr spcFirstLastPara="1" wrap="square" lIns="91425" tIns="91425" rIns="91425" bIns="91425" anchor="t" anchorCtr="0">
            <a:noAutofit/>
          </a:bodyPr>
          <a:lstStyle>
            <a:lvl1pPr marL="457200" marR="0" lvl="0" indent="-419100" algn="l" rtl="0">
              <a:lnSpc>
                <a:spcPct val="100000"/>
              </a:lnSpc>
              <a:spcBef>
                <a:spcPts val="600"/>
              </a:spcBef>
              <a:spcAft>
                <a:spcPts val="0"/>
              </a:spcAft>
              <a:buClr>
                <a:schemeClr val="accent4"/>
              </a:buClr>
              <a:buSzPts val="3000"/>
              <a:buFont typeface="Arial"/>
              <a:buChar char="◎"/>
              <a:defRPr sz="3000" b="0" i="0" u="none" strike="noStrike" cap="none">
                <a:solidFill>
                  <a:schemeClr val="dk1"/>
                </a:solidFill>
                <a:latin typeface="Arial"/>
                <a:ea typeface="Arial"/>
                <a:cs typeface="Arial"/>
                <a:sym typeface="Arial"/>
              </a:defRPr>
            </a:lvl1pPr>
            <a:lvl2pPr marL="914400" marR="0" lvl="1" indent="-381000" algn="l" rtl="0">
              <a:lnSpc>
                <a:spcPct val="100000"/>
              </a:lnSpc>
              <a:spcBef>
                <a:spcPts val="0"/>
              </a:spcBef>
              <a:spcAft>
                <a:spcPts val="0"/>
              </a:spcAft>
              <a:buClr>
                <a:schemeClr val="accent4"/>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81000" algn="l" rtl="0">
              <a:lnSpc>
                <a:spcPct val="100000"/>
              </a:lnSpc>
              <a:spcBef>
                <a:spcPts val="0"/>
              </a:spcBef>
              <a:spcAft>
                <a:spcPts val="0"/>
              </a:spcAft>
              <a:buClr>
                <a:schemeClr val="accent4"/>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043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latin typeface="Roboto Slab"/>
              <a:ea typeface="Roboto Slab"/>
              <a:cs typeface="Roboto Slab"/>
              <a:sym typeface="Roboto Slab"/>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hyperlink" Target="https://www.thinkific.com/blog/best-chatgpt-prompts-for-instructional-designers/" TargetMode="External"/><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https://chat.openai.com/"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8" Type="http://schemas.openxmlformats.org/officeDocument/2006/relationships/hyperlink" Target="https://kindo.ai/blog/8-tips-tricks-for-better-results-from-your-ai-prompts" TargetMode="External"/><Relationship Id="rId3" Type="http://schemas.openxmlformats.org/officeDocument/2006/relationships/hyperlink" Target="https://www.thinkific.com/blog/best-chatgpt-prompts-for-instructional-designers/" TargetMode="External"/><Relationship Id="rId7" Type="http://schemas.openxmlformats.org/officeDocument/2006/relationships/hyperlink" Target="https://www.teachfloor.com/blog/chatgpt-prompts-for-instructional-designers" TargetMode="External"/><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hyperlink" Target="https://teaching-resources.delta.ncsu.edu/designing-assignments-with-ai-in-mind/" TargetMode="External"/><Relationship Id="rId5" Type="http://schemas.openxmlformats.org/officeDocument/2006/relationships/hyperlink" Target="https://www.aiforeducation.io/prompt-library" TargetMode="External"/><Relationship Id="rId4" Type="http://schemas.openxmlformats.org/officeDocument/2006/relationships/hyperlink" Target="https://www.teachfloor.com/blog/chatgpt-for-instructional-design" TargetMode="External"/><Relationship Id="rId9" Type="http://schemas.openxmlformats.org/officeDocument/2006/relationships/hyperlink" Target="https://expandi.io/blog/chat-gpt-rule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2"/>
          <p:cNvSpPr txBox="1">
            <a:spLocks noGrp="1"/>
          </p:cNvSpPr>
          <p:nvPr>
            <p:ph type="ctrTitle"/>
          </p:nvPr>
        </p:nvSpPr>
        <p:spPr>
          <a:xfrm>
            <a:off x="1303025" y="982975"/>
            <a:ext cx="7010400" cy="2085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5800"/>
              <a:buNone/>
            </a:pPr>
            <a:r>
              <a:rPr lang="en" sz="4400">
                <a:latin typeface="Calibri"/>
                <a:ea typeface="Calibri"/>
                <a:cs typeface="Calibri"/>
                <a:sym typeface="Calibri"/>
              </a:rPr>
              <a:t>Next-Gen Curriculum Design: Exploring the Potential of Generative AI</a:t>
            </a:r>
            <a:endParaRPr sz="4400">
              <a:latin typeface="Calibri"/>
              <a:ea typeface="Calibri"/>
              <a:cs typeface="Calibri"/>
              <a:sym typeface="Calibri"/>
            </a:endParaRPr>
          </a:p>
        </p:txBody>
      </p:sp>
      <p:sp>
        <p:nvSpPr>
          <p:cNvPr id="71" name="Google Shape;71;p12"/>
          <p:cNvSpPr txBox="1"/>
          <p:nvPr/>
        </p:nvSpPr>
        <p:spPr>
          <a:xfrm>
            <a:off x="1303025" y="3375650"/>
            <a:ext cx="6880800" cy="1310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solidFill>
                  <a:schemeClr val="accent1"/>
                </a:solidFill>
                <a:latin typeface="Calibri"/>
                <a:ea typeface="Calibri"/>
                <a:cs typeface="Calibri"/>
                <a:sym typeface="Calibri"/>
              </a:rPr>
              <a:t>Joanna Palmer, PhD, South University,</a:t>
            </a:r>
            <a:r>
              <a:rPr lang="en" sz="1800">
                <a:solidFill>
                  <a:schemeClr val="accent1"/>
                </a:solidFill>
                <a:latin typeface="Calibri"/>
                <a:ea typeface="Calibri"/>
                <a:cs typeface="Calibri"/>
                <a:sym typeface="Calibri"/>
              </a:rPr>
              <a:t> </a:t>
            </a:r>
            <a:endParaRPr sz="1800">
              <a:solidFill>
                <a:schemeClr val="accent1"/>
              </a:solidFill>
              <a:latin typeface="Calibri"/>
              <a:ea typeface="Calibri"/>
              <a:cs typeface="Calibri"/>
              <a:sym typeface="Calibri"/>
            </a:endParaRPr>
          </a:p>
          <a:p>
            <a:pPr marL="0" lvl="0" indent="0" algn="l" rtl="0">
              <a:spcBef>
                <a:spcPts val="0"/>
              </a:spcBef>
              <a:spcAft>
                <a:spcPts val="0"/>
              </a:spcAft>
              <a:buNone/>
            </a:pPr>
            <a:r>
              <a:rPr lang="en" sz="1800">
                <a:solidFill>
                  <a:schemeClr val="accent1"/>
                </a:solidFill>
                <a:latin typeface="Calibri"/>
                <a:ea typeface="Calibri"/>
                <a:cs typeface="Calibri"/>
                <a:sym typeface="Calibri"/>
              </a:rPr>
              <a:t>Associate Vice Chancellor for Online Learning &amp; Innovation</a:t>
            </a:r>
            <a:endParaRPr sz="1800">
              <a:solidFill>
                <a:schemeClr val="accent1"/>
              </a:solidFill>
              <a:latin typeface="Calibri"/>
              <a:ea typeface="Calibri"/>
              <a:cs typeface="Calibri"/>
              <a:sym typeface="Calibri"/>
            </a:endParaRPr>
          </a:p>
          <a:p>
            <a:pPr marL="0" lvl="0" indent="0" algn="l" rtl="0">
              <a:spcBef>
                <a:spcPts val="1000"/>
              </a:spcBef>
              <a:spcAft>
                <a:spcPts val="0"/>
              </a:spcAft>
              <a:buNone/>
            </a:pPr>
            <a:r>
              <a:rPr lang="en" sz="1800" b="1">
                <a:solidFill>
                  <a:schemeClr val="accent1"/>
                </a:solidFill>
                <a:latin typeface="Calibri"/>
                <a:ea typeface="Calibri"/>
                <a:cs typeface="Calibri"/>
                <a:sym typeface="Calibri"/>
              </a:rPr>
              <a:t>Kelly Clark, MEd: Baker College,</a:t>
            </a:r>
            <a:r>
              <a:rPr lang="en" sz="1800">
                <a:solidFill>
                  <a:schemeClr val="accent1"/>
                </a:solidFill>
                <a:latin typeface="Calibri"/>
                <a:ea typeface="Calibri"/>
                <a:cs typeface="Calibri"/>
                <a:sym typeface="Calibri"/>
              </a:rPr>
              <a:t> </a:t>
            </a:r>
            <a:endParaRPr sz="1800">
              <a:solidFill>
                <a:schemeClr val="accent1"/>
              </a:solidFill>
              <a:latin typeface="Calibri"/>
              <a:ea typeface="Calibri"/>
              <a:cs typeface="Calibri"/>
              <a:sym typeface="Calibri"/>
            </a:endParaRPr>
          </a:p>
          <a:p>
            <a:pPr marL="0" lvl="0" indent="0" algn="l" rtl="0">
              <a:spcBef>
                <a:spcPts val="0"/>
              </a:spcBef>
              <a:spcAft>
                <a:spcPts val="0"/>
              </a:spcAft>
              <a:buClr>
                <a:srgbClr val="000000"/>
              </a:buClr>
              <a:buSzPts val="5800"/>
              <a:buFont typeface="Arial"/>
              <a:buNone/>
            </a:pPr>
            <a:r>
              <a:rPr lang="en" sz="1800">
                <a:solidFill>
                  <a:schemeClr val="accent1"/>
                </a:solidFill>
                <a:latin typeface="Calibri"/>
                <a:ea typeface="Calibri"/>
                <a:cs typeface="Calibri"/>
                <a:sym typeface="Calibri"/>
              </a:rPr>
              <a:t>Director of Instructional Design</a:t>
            </a:r>
            <a:endParaRPr sz="1800">
              <a:solidFill>
                <a:schemeClr val="accen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1"/>
          <p:cNvSpPr txBox="1">
            <a:spLocks noGrp="1"/>
          </p:cNvSpPr>
          <p:nvPr>
            <p:ph type="title"/>
          </p:nvPr>
        </p:nvSpPr>
        <p:spPr>
          <a:xfrm>
            <a:off x="1195300" y="319820"/>
            <a:ext cx="7571700" cy="70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000"/>
              <a:buNone/>
            </a:pPr>
            <a:r>
              <a:rPr lang="en" sz="3600" b="1">
                <a:latin typeface="Calibri"/>
                <a:ea typeface="Calibri"/>
                <a:cs typeface="Calibri"/>
                <a:sym typeface="Calibri"/>
              </a:rPr>
              <a:t>Stage 1: Identify Desired Results</a:t>
            </a:r>
            <a:endParaRPr sz="3600" b="1">
              <a:latin typeface="Calibri"/>
              <a:ea typeface="Calibri"/>
              <a:cs typeface="Calibri"/>
              <a:sym typeface="Calibri"/>
            </a:endParaRPr>
          </a:p>
        </p:txBody>
      </p:sp>
      <p:sp>
        <p:nvSpPr>
          <p:cNvPr id="272" name="Google Shape;272;p21"/>
          <p:cNvSpPr txBox="1">
            <a:spLocks noGrp="1"/>
          </p:cNvSpPr>
          <p:nvPr>
            <p:ph type="body" idx="1"/>
          </p:nvPr>
        </p:nvSpPr>
        <p:spPr>
          <a:xfrm>
            <a:off x="786150" y="1346675"/>
            <a:ext cx="7679700" cy="28878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Font typeface="Calibri"/>
              <a:buChar char="◎"/>
            </a:pPr>
            <a:r>
              <a:rPr lang="en" sz="2600">
                <a:latin typeface="Calibri"/>
                <a:ea typeface="Calibri"/>
                <a:cs typeface="Calibri"/>
                <a:sym typeface="Calibri"/>
              </a:rPr>
              <a:t>Brainstorm Goals, Big Ideas, &amp; Essential Questions</a:t>
            </a:r>
            <a:endParaRPr sz="2600">
              <a:latin typeface="Calibri"/>
              <a:ea typeface="Calibri"/>
              <a:cs typeface="Calibri"/>
              <a:sym typeface="Calibri"/>
            </a:endParaRPr>
          </a:p>
          <a:p>
            <a:pPr marL="457200" lvl="0" indent="-393700" algn="l" rtl="0">
              <a:lnSpc>
                <a:spcPct val="100000"/>
              </a:lnSpc>
              <a:spcBef>
                <a:spcPts val="0"/>
              </a:spcBef>
              <a:spcAft>
                <a:spcPts val="0"/>
              </a:spcAft>
              <a:buSzPts val="2600"/>
              <a:buFont typeface="Calibri"/>
              <a:buChar char="◎"/>
            </a:pPr>
            <a:r>
              <a:rPr lang="en" sz="2600">
                <a:latin typeface="Calibri"/>
                <a:ea typeface="Calibri"/>
                <a:cs typeface="Calibri"/>
                <a:sym typeface="Calibri"/>
              </a:rPr>
              <a:t>Generate outcomes </a:t>
            </a:r>
            <a:endParaRPr sz="2600">
              <a:latin typeface="Calibri"/>
              <a:ea typeface="Calibri"/>
              <a:cs typeface="Calibri"/>
              <a:sym typeface="Calibri"/>
            </a:endParaRPr>
          </a:p>
          <a:p>
            <a:pPr marL="457200" lvl="0" indent="-393700" algn="l" rtl="0">
              <a:lnSpc>
                <a:spcPct val="100000"/>
              </a:lnSpc>
              <a:spcBef>
                <a:spcPts val="0"/>
              </a:spcBef>
              <a:spcAft>
                <a:spcPts val="0"/>
              </a:spcAft>
              <a:buSzPts val="2600"/>
              <a:buFont typeface="Calibri"/>
              <a:buChar char="◎"/>
            </a:pPr>
            <a:r>
              <a:rPr lang="en" sz="2600">
                <a:latin typeface="Calibri"/>
                <a:ea typeface="Calibri"/>
                <a:cs typeface="Calibri"/>
                <a:sym typeface="Calibri"/>
              </a:rPr>
              <a:t>Create objectives that align to outcomes</a:t>
            </a:r>
            <a:endParaRPr sz="2600">
              <a:latin typeface="Calibri"/>
              <a:ea typeface="Calibri"/>
              <a:cs typeface="Calibri"/>
              <a:sym typeface="Calibri"/>
            </a:endParaRPr>
          </a:p>
          <a:p>
            <a:pPr marL="457200" lvl="0" indent="-381000" algn="l" rtl="0">
              <a:lnSpc>
                <a:spcPct val="100000"/>
              </a:lnSpc>
              <a:spcBef>
                <a:spcPts val="0"/>
              </a:spcBef>
              <a:spcAft>
                <a:spcPts val="0"/>
              </a:spcAft>
              <a:buSzPts val="2400"/>
              <a:buFont typeface="Calibri"/>
              <a:buChar char="◎"/>
            </a:pPr>
            <a:r>
              <a:rPr lang="en" sz="2600">
                <a:latin typeface="Calibri"/>
                <a:ea typeface="Calibri"/>
                <a:cs typeface="Calibri"/>
                <a:sym typeface="Calibri"/>
              </a:rPr>
              <a:t>Gen AI can assist with brainstorming, drafting, alignment to appropriate level (i.e. Bloom’s Taxonomy), alignment to goals and big ideas, and refining outcomes for rigor and relevance.</a:t>
            </a:r>
            <a:r>
              <a:rPr lang="en">
                <a:latin typeface="Calibri"/>
                <a:ea typeface="Calibri"/>
                <a:cs typeface="Calibri"/>
                <a:sym typeface="Calibri"/>
              </a:rPr>
              <a:t> </a:t>
            </a:r>
            <a:endParaRPr>
              <a:latin typeface="Calibri"/>
              <a:ea typeface="Calibri"/>
              <a:cs typeface="Calibri"/>
              <a:sym typeface="Calibri"/>
            </a:endParaRPr>
          </a:p>
          <a:p>
            <a:pPr marL="0" lvl="0" indent="0" algn="l" rtl="0">
              <a:lnSpc>
                <a:spcPct val="100000"/>
              </a:lnSpc>
              <a:spcBef>
                <a:spcPts val="600"/>
              </a:spcBef>
              <a:spcAft>
                <a:spcPts val="0"/>
              </a:spcAft>
              <a:buSzPts val="2400"/>
              <a:buNone/>
            </a:pPr>
            <a:endParaRPr/>
          </a:p>
          <a:p>
            <a:pPr marL="0" lvl="0" indent="0" algn="l" rtl="0">
              <a:lnSpc>
                <a:spcPct val="100000"/>
              </a:lnSpc>
              <a:spcBef>
                <a:spcPts val="600"/>
              </a:spcBef>
              <a:spcAft>
                <a:spcPts val="0"/>
              </a:spcAft>
              <a:buSzPts val="2400"/>
              <a:buNone/>
            </a:pPr>
            <a:endParaRPr/>
          </a:p>
        </p:txBody>
      </p:sp>
      <p:sp>
        <p:nvSpPr>
          <p:cNvPr id="273" name="Google Shape;273;p21"/>
          <p:cNvSpPr txBox="1">
            <a:spLocks noGrp="1"/>
          </p:cNvSpPr>
          <p:nvPr>
            <p:ph type="sldNum" idx="12"/>
          </p:nvPr>
        </p:nvSpPr>
        <p:spPr>
          <a:xfrm>
            <a:off x="84043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2"/>
          <p:cNvSpPr txBox="1">
            <a:spLocks noGrp="1"/>
          </p:cNvSpPr>
          <p:nvPr>
            <p:ph type="title"/>
          </p:nvPr>
        </p:nvSpPr>
        <p:spPr>
          <a:xfrm>
            <a:off x="2616575" y="97475"/>
            <a:ext cx="5893500" cy="70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000"/>
              <a:buNone/>
            </a:pPr>
            <a:r>
              <a:rPr lang="en" sz="3600" b="1">
                <a:latin typeface="Calibri"/>
                <a:ea typeface="Calibri"/>
                <a:cs typeface="Calibri"/>
                <a:sym typeface="Calibri"/>
              </a:rPr>
              <a:t>Stage 1: Example</a:t>
            </a:r>
            <a:endParaRPr sz="3600" b="1">
              <a:latin typeface="Calibri"/>
              <a:ea typeface="Calibri"/>
              <a:cs typeface="Calibri"/>
              <a:sym typeface="Calibri"/>
            </a:endParaRPr>
          </a:p>
        </p:txBody>
      </p:sp>
      <p:sp>
        <p:nvSpPr>
          <p:cNvPr id="279" name="Google Shape;279;p22"/>
          <p:cNvSpPr txBox="1">
            <a:spLocks noGrp="1"/>
          </p:cNvSpPr>
          <p:nvPr>
            <p:ph type="body" idx="1"/>
          </p:nvPr>
        </p:nvSpPr>
        <p:spPr>
          <a:xfrm>
            <a:off x="301775" y="800075"/>
            <a:ext cx="2514600" cy="4168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1050" b="1">
                <a:solidFill>
                  <a:srgbClr val="000000"/>
                </a:solidFill>
                <a:highlight>
                  <a:srgbClr val="FFFFFF"/>
                </a:highlight>
                <a:latin typeface="Calibri"/>
                <a:ea typeface="Calibri"/>
                <a:cs typeface="Calibri"/>
                <a:sym typeface="Calibri"/>
              </a:rPr>
              <a:t>Prompt</a:t>
            </a:r>
            <a:endParaRPr sz="1050" b="1">
              <a:solidFill>
                <a:srgbClr val="000000"/>
              </a:solidFill>
              <a:highlight>
                <a:srgbClr val="FFFFFF"/>
              </a:highlight>
              <a:latin typeface="Calibri"/>
              <a:ea typeface="Calibri"/>
              <a:cs typeface="Calibri"/>
              <a:sym typeface="Calibri"/>
            </a:endParaRPr>
          </a:p>
          <a:p>
            <a:pPr marL="0" lvl="0" indent="0" algn="l" rtl="0">
              <a:lnSpc>
                <a:spcPct val="115000"/>
              </a:lnSpc>
              <a:spcBef>
                <a:spcPts val="0"/>
              </a:spcBef>
              <a:spcAft>
                <a:spcPts val="500"/>
              </a:spcAft>
              <a:buNone/>
            </a:pPr>
            <a:r>
              <a:rPr lang="en" sz="1050">
                <a:solidFill>
                  <a:srgbClr val="000000"/>
                </a:solidFill>
                <a:highlight>
                  <a:srgbClr val="FFFFFF"/>
                </a:highlight>
                <a:latin typeface="Calibri"/>
                <a:ea typeface="Calibri"/>
                <a:cs typeface="Calibri"/>
                <a:sym typeface="Calibri"/>
              </a:rPr>
              <a:t>You are an expert instructional designer using the Understanding By Design model. Your task is to use your expertise in the Understanding By Design model to create the following items for a first-year, college-level course in Composition and Critical Thinking. 1) At least four Big Ideas and Essential Questions (as defined by the Understanding By Design model) for the Composition and Critical Thinking Course. 2) A concise, one-paragraph course description for the course based on the primary items that students should be able to know and do after the course. 3) Student Learning Outcomes based on the Big Ideas and Essential Questions that align to 3rd, 4th, 5th levels of Bloom's Taxonomy. Student Learning Outcomes should have only one verb and should not begin with "Understand". </a:t>
            </a:r>
            <a:endParaRPr sz="1050">
              <a:solidFill>
                <a:srgbClr val="000000"/>
              </a:solidFill>
              <a:highlight>
                <a:srgbClr val="FFFFFF"/>
              </a:highlight>
              <a:latin typeface="Calibri"/>
              <a:ea typeface="Calibri"/>
              <a:cs typeface="Calibri"/>
              <a:sym typeface="Calibri"/>
            </a:endParaRPr>
          </a:p>
        </p:txBody>
      </p:sp>
      <p:sp>
        <p:nvSpPr>
          <p:cNvPr id="280" name="Google Shape;280;p22"/>
          <p:cNvSpPr txBox="1">
            <a:spLocks noGrp="1"/>
          </p:cNvSpPr>
          <p:nvPr>
            <p:ph type="sldNum" idx="12"/>
          </p:nvPr>
        </p:nvSpPr>
        <p:spPr>
          <a:xfrm>
            <a:off x="84043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11</a:t>
            </a:fld>
            <a:endParaRPr/>
          </a:p>
        </p:txBody>
      </p:sp>
      <p:sp>
        <p:nvSpPr>
          <p:cNvPr id="281" name="Google Shape;281;p22"/>
          <p:cNvSpPr txBox="1"/>
          <p:nvPr/>
        </p:nvSpPr>
        <p:spPr>
          <a:xfrm>
            <a:off x="2931450" y="695725"/>
            <a:ext cx="6021600" cy="4447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1050" b="1">
                <a:highlight>
                  <a:srgbClr val="FFFFFF"/>
                </a:highlight>
                <a:latin typeface="Calibri"/>
                <a:ea typeface="Calibri"/>
                <a:cs typeface="Calibri"/>
                <a:sym typeface="Calibri"/>
              </a:rPr>
              <a:t>ChatGPT</a:t>
            </a:r>
            <a:endParaRPr sz="1050" b="1">
              <a:highlight>
                <a:srgbClr val="FFFFFF"/>
              </a:highlight>
              <a:latin typeface="Calibri"/>
              <a:ea typeface="Calibri"/>
              <a:cs typeface="Calibri"/>
              <a:sym typeface="Calibri"/>
            </a:endParaRPr>
          </a:p>
          <a:p>
            <a:pPr marL="0" lvl="0" indent="0" algn="l" rtl="0">
              <a:lnSpc>
                <a:spcPct val="115000"/>
              </a:lnSpc>
              <a:spcBef>
                <a:spcPts val="1200"/>
              </a:spcBef>
              <a:spcAft>
                <a:spcPts val="0"/>
              </a:spcAft>
              <a:buNone/>
            </a:pPr>
            <a:r>
              <a:rPr lang="en" sz="1050" b="1">
                <a:highlight>
                  <a:srgbClr val="FFFFFF"/>
                </a:highlight>
                <a:latin typeface="Calibri"/>
                <a:ea typeface="Calibri"/>
                <a:cs typeface="Calibri"/>
                <a:sym typeface="Calibri"/>
              </a:rPr>
              <a:t>1) Big Ideas and Essential Questions:</a:t>
            </a:r>
            <a:endParaRPr sz="1050" b="1">
              <a:highlight>
                <a:srgbClr val="FFFFFF"/>
              </a:highlight>
              <a:latin typeface="Calibri"/>
              <a:ea typeface="Calibri"/>
              <a:cs typeface="Calibri"/>
              <a:sym typeface="Calibri"/>
            </a:endParaRPr>
          </a:p>
          <a:p>
            <a:pPr marL="0" lvl="0" indent="0" algn="l" rtl="0">
              <a:lnSpc>
                <a:spcPct val="115000"/>
              </a:lnSpc>
              <a:spcBef>
                <a:spcPts val="1500"/>
              </a:spcBef>
              <a:spcAft>
                <a:spcPts val="0"/>
              </a:spcAft>
              <a:buNone/>
            </a:pPr>
            <a:r>
              <a:rPr lang="en" sz="1050" b="1">
                <a:highlight>
                  <a:srgbClr val="FFFFFF"/>
                </a:highlight>
                <a:latin typeface="Calibri"/>
                <a:ea typeface="Calibri"/>
                <a:cs typeface="Calibri"/>
                <a:sym typeface="Calibri"/>
              </a:rPr>
              <a:t>Big Idea 1: Critical Thinking and Analysis</a:t>
            </a:r>
            <a:endParaRPr sz="1050" b="1">
              <a:highlight>
                <a:srgbClr val="FFFFFF"/>
              </a:highlight>
              <a:latin typeface="Calibri"/>
              <a:ea typeface="Calibri"/>
              <a:cs typeface="Calibri"/>
              <a:sym typeface="Calibri"/>
            </a:endParaRPr>
          </a:p>
          <a:p>
            <a:pPr marL="520700" lvl="0" indent="-298450" algn="l" rtl="0">
              <a:lnSpc>
                <a:spcPct val="115000"/>
              </a:lnSpc>
              <a:spcBef>
                <a:spcPts val="1500"/>
              </a:spcBef>
              <a:spcAft>
                <a:spcPts val="0"/>
              </a:spcAft>
              <a:buSzPts val="1100"/>
              <a:buFont typeface="Calibri"/>
              <a:buChar char="●"/>
            </a:pPr>
            <a:r>
              <a:rPr lang="en" sz="1050">
                <a:highlight>
                  <a:srgbClr val="FFFFFF"/>
                </a:highlight>
                <a:latin typeface="Calibri"/>
                <a:ea typeface="Calibri"/>
                <a:cs typeface="Calibri"/>
                <a:sym typeface="Calibri"/>
              </a:rPr>
              <a:t>Essential Question: How can critical thinking skills be applied to analyze and evaluate complex texts and arguments effectively?</a:t>
            </a:r>
            <a:endParaRPr sz="1050">
              <a:highlight>
                <a:srgbClr val="FFFFFF"/>
              </a:highlight>
              <a:latin typeface="Calibri"/>
              <a:ea typeface="Calibri"/>
              <a:cs typeface="Calibri"/>
              <a:sym typeface="Calibri"/>
            </a:endParaRPr>
          </a:p>
          <a:p>
            <a:pPr marL="0" lvl="0" indent="0" algn="l" rtl="0">
              <a:lnSpc>
                <a:spcPct val="115000"/>
              </a:lnSpc>
              <a:spcBef>
                <a:spcPts val="1500"/>
              </a:spcBef>
              <a:spcAft>
                <a:spcPts val="0"/>
              </a:spcAft>
              <a:buNone/>
            </a:pPr>
            <a:r>
              <a:rPr lang="en" sz="1050" b="1">
                <a:highlight>
                  <a:srgbClr val="FFFFFF"/>
                </a:highlight>
                <a:latin typeface="Calibri"/>
                <a:ea typeface="Calibri"/>
                <a:cs typeface="Calibri"/>
                <a:sym typeface="Calibri"/>
              </a:rPr>
              <a:t>Big Idea 2: Communication and Expression</a:t>
            </a:r>
            <a:endParaRPr sz="1050" b="1">
              <a:highlight>
                <a:srgbClr val="FFFFFF"/>
              </a:highlight>
              <a:latin typeface="Calibri"/>
              <a:ea typeface="Calibri"/>
              <a:cs typeface="Calibri"/>
              <a:sym typeface="Calibri"/>
            </a:endParaRPr>
          </a:p>
          <a:p>
            <a:pPr marL="520700" lvl="0" indent="-298450" algn="l" rtl="0">
              <a:lnSpc>
                <a:spcPct val="115000"/>
              </a:lnSpc>
              <a:spcBef>
                <a:spcPts val="1500"/>
              </a:spcBef>
              <a:spcAft>
                <a:spcPts val="0"/>
              </a:spcAft>
              <a:buSzPts val="1100"/>
              <a:buFont typeface="Calibri"/>
              <a:buChar char="●"/>
            </a:pPr>
            <a:r>
              <a:rPr lang="en" sz="1050">
                <a:highlight>
                  <a:srgbClr val="FFFFFF"/>
                </a:highlight>
                <a:latin typeface="Calibri"/>
                <a:ea typeface="Calibri"/>
                <a:cs typeface="Calibri"/>
                <a:sym typeface="Calibri"/>
              </a:rPr>
              <a:t>Essential Question: What are the essential elements of effective written and verbal communication, and how can they be used to express ideas clearly and persuasively?</a:t>
            </a:r>
            <a:endParaRPr sz="1050">
              <a:highlight>
                <a:srgbClr val="FFFFFF"/>
              </a:highlight>
              <a:latin typeface="Calibri"/>
              <a:ea typeface="Calibri"/>
              <a:cs typeface="Calibri"/>
              <a:sym typeface="Calibri"/>
            </a:endParaRPr>
          </a:p>
          <a:p>
            <a:pPr marL="0" lvl="0" indent="0" algn="l" rtl="0">
              <a:lnSpc>
                <a:spcPct val="115000"/>
              </a:lnSpc>
              <a:spcBef>
                <a:spcPts val="1500"/>
              </a:spcBef>
              <a:spcAft>
                <a:spcPts val="0"/>
              </a:spcAft>
              <a:buNone/>
            </a:pPr>
            <a:r>
              <a:rPr lang="en" sz="1050" b="1">
                <a:highlight>
                  <a:srgbClr val="FFFFFF"/>
                </a:highlight>
                <a:latin typeface="Calibri"/>
                <a:ea typeface="Calibri"/>
                <a:cs typeface="Calibri"/>
                <a:sym typeface="Calibri"/>
              </a:rPr>
              <a:t>Big Idea 3: Rhetorical Awareness</a:t>
            </a:r>
            <a:endParaRPr sz="1050" b="1">
              <a:highlight>
                <a:srgbClr val="FFFFFF"/>
              </a:highlight>
              <a:latin typeface="Calibri"/>
              <a:ea typeface="Calibri"/>
              <a:cs typeface="Calibri"/>
              <a:sym typeface="Calibri"/>
            </a:endParaRPr>
          </a:p>
          <a:p>
            <a:pPr marL="520700" lvl="0" indent="-298450" algn="l" rtl="0">
              <a:lnSpc>
                <a:spcPct val="115000"/>
              </a:lnSpc>
              <a:spcBef>
                <a:spcPts val="1500"/>
              </a:spcBef>
              <a:spcAft>
                <a:spcPts val="0"/>
              </a:spcAft>
              <a:buSzPts val="1100"/>
              <a:buFont typeface="Calibri"/>
              <a:buChar char="●"/>
            </a:pPr>
            <a:r>
              <a:rPr lang="en" sz="1050">
                <a:highlight>
                  <a:srgbClr val="FFFFFF"/>
                </a:highlight>
                <a:latin typeface="Calibri"/>
                <a:ea typeface="Calibri"/>
                <a:cs typeface="Calibri"/>
                <a:sym typeface="Calibri"/>
              </a:rPr>
              <a:t>Essential Question: How do writers and speakers use rhetorical strategies to engage, persuade, and influence their audience, and how can we critically analyze these strategies?</a:t>
            </a:r>
            <a:endParaRPr sz="1050">
              <a:highlight>
                <a:srgbClr val="FFFFFF"/>
              </a:highlight>
              <a:latin typeface="Calibri"/>
              <a:ea typeface="Calibri"/>
              <a:cs typeface="Calibri"/>
              <a:sym typeface="Calibri"/>
            </a:endParaRPr>
          </a:p>
          <a:p>
            <a:pPr marL="0" lvl="0" indent="0" algn="l" rtl="0">
              <a:lnSpc>
                <a:spcPct val="115000"/>
              </a:lnSpc>
              <a:spcBef>
                <a:spcPts val="1500"/>
              </a:spcBef>
              <a:spcAft>
                <a:spcPts val="0"/>
              </a:spcAft>
              <a:buNone/>
            </a:pPr>
            <a:r>
              <a:rPr lang="en" sz="1050" b="1">
                <a:highlight>
                  <a:srgbClr val="FFFFFF"/>
                </a:highlight>
                <a:latin typeface="Calibri"/>
                <a:ea typeface="Calibri"/>
                <a:cs typeface="Calibri"/>
                <a:sym typeface="Calibri"/>
              </a:rPr>
              <a:t>Big Idea 4: Research and Information Literacy</a:t>
            </a:r>
            <a:endParaRPr sz="1050" b="1">
              <a:highlight>
                <a:srgbClr val="FFFFFF"/>
              </a:highlight>
              <a:latin typeface="Calibri"/>
              <a:ea typeface="Calibri"/>
              <a:cs typeface="Calibri"/>
              <a:sym typeface="Calibri"/>
            </a:endParaRPr>
          </a:p>
          <a:p>
            <a:pPr marL="520700" lvl="0" indent="-298450" algn="l" rtl="0">
              <a:lnSpc>
                <a:spcPct val="115000"/>
              </a:lnSpc>
              <a:spcBef>
                <a:spcPts val="1500"/>
              </a:spcBef>
              <a:spcAft>
                <a:spcPts val="0"/>
              </a:spcAft>
              <a:buSzPts val="1100"/>
              <a:buChar char="●"/>
            </a:pPr>
            <a:r>
              <a:rPr lang="en" sz="1050">
                <a:highlight>
                  <a:srgbClr val="FFFFFF"/>
                </a:highlight>
                <a:latin typeface="Calibri"/>
                <a:ea typeface="Calibri"/>
                <a:cs typeface="Calibri"/>
                <a:sym typeface="Calibri"/>
              </a:rPr>
              <a:t>Essential Question: How can we locate, evaluate, and synthesize information from various sources to support our own arguments and ideas effectively?</a:t>
            </a:r>
            <a:endParaRPr sz="1050">
              <a:highlight>
                <a:srgbClr val="FFFFFF"/>
              </a:highlight>
              <a:latin typeface="Calibri"/>
              <a:ea typeface="Calibri"/>
              <a:cs typeface="Calibri"/>
              <a:sym typeface="Calibri"/>
            </a:endParaRPr>
          </a:p>
          <a:p>
            <a:pPr marL="0" lvl="0" indent="0" algn="l" rtl="0">
              <a:spcBef>
                <a:spcPts val="1200"/>
              </a:spcBef>
              <a:spcAft>
                <a:spcPts val="0"/>
              </a:spcAft>
              <a:buNone/>
            </a:pPr>
            <a:endParaRPr sz="30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3"/>
          <p:cNvSpPr txBox="1">
            <a:spLocks noGrp="1"/>
          </p:cNvSpPr>
          <p:nvPr>
            <p:ph type="title"/>
          </p:nvPr>
        </p:nvSpPr>
        <p:spPr>
          <a:xfrm>
            <a:off x="1516925" y="355845"/>
            <a:ext cx="7571700" cy="70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sz="3600" b="1">
              <a:latin typeface="Calibri"/>
              <a:ea typeface="Calibri"/>
              <a:cs typeface="Calibri"/>
              <a:sym typeface="Calibri"/>
            </a:endParaRPr>
          </a:p>
          <a:p>
            <a:pPr marL="0" lvl="0" indent="0" algn="l" rtl="0">
              <a:spcBef>
                <a:spcPts val="0"/>
              </a:spcBef>
              <a:spcAft>
                <a:spcPts val="0"/>
              </a:spcAft>
              <a:buNone/>
            </a:pPr>
            <a:endParaRPr sz="3600" b="1">
              <a:latin typeface="Calibri"/>
              <a:ea typeface="Calibri"/>
              <a:cs typeface="Calibri"/>
              <a:sym typeface="Calibri"/>
            </a:endParaRPr>
          </a:p>
          <a:p>
            <a:pPr marL="0" lvl="0" indent="0" algn="l" rtl="0">
              <a:spcBef>
                <a:spcPts val="0"/>
              </a:spcBef>
              <a:spcAft>
                <a:spcPts val="0"/>
              </a:spcAft>
              <a:buClr>
                <a:srgbClr val="000000"/>
              </a:buClr>
              <a:buSzPts val="2000"/>
              <a:buFont typeface="Arial"/>
              <a:buNone/>
            </a:pPr>
            <a:r>
              <a:rPr lang="en" sz="3600" b="1">
                <a:latin typeface="Calibri"/>
                <a:ea typeface="Calibri"/>
                <a:cs typeface="Calibri"/>
                <a:sym typeface="Calibri"/>
              </a:rPr>
              <a:t>Stage 1: Example Continued 1</a:t>
            </a:r>
            <a:endParaRPr sz="3600" b="1">
              <a:latin typeface="Calibri"/>
              <a:ea typeface="Calibri"/>
              <a:cs typeface="Calibri"/>
              <a:sym typeface="Calibri"/>
            </a:endParaRPr>
          </a:p>
          <a:p>
            <a:pPr marL="0" lvl="0" indent="0" algn="l" rtl="0">
              <a:spcBef>
                <a:spcPts val="0"/>
              </a:spcBef>
              <a:spcAft>
                <a:spcPts val="0"/>
              </a:spcAft>
              <a:buNone/>
            </a:pPr>
            <a:endParaRPr/>
          </a:p>
        </p:txBody>
      </p:sp>
      <p:sp>
        <p:nvSpPr>
          <p:cNvPr id="287" name="Google Shape;287;p23"/>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t>12</a:t>
            </a:fld>
            <a:endParaRPr/>
          </a:p>
        </p:txBody>
      </p:sp>
      <p:sp>
        <p:nvSpPr>
          <p:cNvPr id="288" name="Google Shape;288;p23"/>
          <p:cNvSpPr txBox="1">
            <a:spLocks noGrp="1"/>
          </p:cNvSpPr>
          <p:nvPr>
            <p:ph type="body" idx="1"/>
          </p:nvPr>
        </p:nvSpPr>
        <p:spPr>
          <a:xfrm>
            <a:off x="5099075" y="733150"/>
            <a:ext cx="2988300" cy="4263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1500"/>
              </a:spcBef>
              <a:spcAft>
                <a:spcPts val="0"/>
              </a:spcAft>
              <a:buNone/>
            </a:pPr>
            <a:r>
              <a:rPr lang="en" sz="1250" b="1">
                <a:solidFill>
                  <a:srgbClr val="000000"/>
                </a:solidFill>
                <a:highlight>
                  <a:srgbClr val="FFFFFF"/>
                </a:highlight>
                <a:latin typeface="Calibri"/>
                <a:ea typeface="Calibri"/>
                <a:cs typeface="Calibri"/>
                <a:sym typeface="Calibri"/>
              </a:rPr>
              <a:t>Student Learning Outcomes:</a:t>
            </a:r>
            <a:endParaRPr sz="1250" b="1">
              <a:solidFill>
                <a:srgbClr val="000000"/>
              </a:solidFill>
              <a:highlight>
                <a:srgbClr val="FFFFFF"/>
              </a:highlight>
              <a:latin typeface="Calibri"/>
              <a:ea typeface="Calibri"/>
              <a:cs typeface="Calibri"/>
              <a:sym typeface="Calibri"/>
            </a:endParaRPr>
          </a:p>
          <a:p>
            <a:pPr marL="520700" lvl="0" indent="-311150" algn="l" rtl="0">
              <a:lnSpc>
                <a:spcPct val="115000"/>
              </a:lnSpc>
              <a:spcBef>
                <a:spcPts val="1500"/>
              </a:spcBef>
              <a:spcAft>
                <a:spcPts val="0"/>
              </a:spcAft>
              <a:buClr>
                <a:srgbClr val="000000"/>
              </a:buClr>
              <a:buSzPts val="1300"/>
              <a:buFont typeface="Calibri"/>
              <a:buAutoNum type="arabicPeriod"/>
            </a:pPr>
            <a:r>
              <a:rPr lang="en" sz="1250">
                <a:solidFill>
                  <a:srgbClr val="000000"/>
                </a:solidFill>
                <a:highlight>
                  <a:srgbClr val="FFFFFF"/>
                </a:highlight>
                <a:latin typeface="Calibri"/>
                <a:ea typeface="Calibri"/>
                <a:cs typeface="Calibri"/>
                <a:sym typeface="Calibri"/>
              </a:rPr>
              <a:t>Analyze texts and arguments to identify underlying assumptions, biases, and logical fallacies.</a:t>
            </a:r>
            <a:endParaRPr sz="1250">
              <a:solidFill>
                <a:srgbClr val="000000"/>
              </a:solidFill>
              <a:highlight>
                <a:srgbClr val="FFFFFF"/>
              </a:highlight>
              <a:latin typeface="Calibri"/>
              <a:ea typeface="Calibri"/>
              <a:cs typeface="Calibri"/>
              <a:sym typeface="Calibri"/>
            </a:endParaRPr>
          </a:p>
          <a:p>
            <a:pPr marL="520700" lvl="0" indent="-311150" algn="l" rtl="0">
              <a:lnSpc>
                <a:spcPct val="115000"/>
              </a:lnSpc>
              <a:spcBef>
                <a:spcPts val="0"/>
              </a:spcBef>
              <a:spcAft>
                <a:spcPts val="0"/>
              </a:spcAft>
              <a:buClr>
                <a:srgbClr val="000000"/>
              </a:buClr>
              <a:buSzPts val="1300"/>
              <a:buFont typeface="Calibri"/>
              <a:buAutoNum type="arabicPeriod"/>
            </a:pPr>
            <a:r>
              <a:rPr lang="en" sz="1250">
                <a:solidFill>
                  <a:srgbClr val="000000"/>
                </a:solidFill>
                <a:highlight>
                  <a:srgbClr val="FFFFFF"/>
                </a:highlight>
                <a:latin typeface="Calibri"/>
                <a:ea typeface="Calibri"/>
                <a:cs typeface="Calibri"/>
                <a:sym typeface="Calibri"/>
              </a:rPr>
              <a:t>Construct well-organized and persuasive written and oral arguments using appropriate evidence and rhetorical strategies.</a:t>
            </a:r>
            <a:endParaRPr sz="1250">
              <a:solidFill>
                <a:srgbClr val="000000"/>
              </a:solidFill>
              <a:highlight>
                <a:srgbClr val="FFFFFF"/>
              </a:highlight>
              <a:latin typeface="Calibri"/>
              <a:ea typeface="Calibri"/>
              <a:cs typeface="Calibri"/>
              <a:sym typeface="Calibri"/>
            </a:endParaRPr>
          </a:p>
          <a:p>
            <a:pPr marL="520700" lvl="0" indent="-311150" algn="l" rtl="0">
              <a:lnSpc>
                <a:spcPct val="115000"/>
              </a:lnSpc>
              <a:spcBef>
                <a:spcPts val="0"/>
              </a:spcBef>
              <a:spcAft>
                <a:spcPts val="0"/>
              </a:spcAft>
              <a:buClr>
                <a:srgbClr val="000000"/>
              </a:buClr>
              <a:buSzPts val="1300"/>
              <a:buFont typeface="Calibri"/>
              <a:buAutoNum type="arabicPeriod"/>
            </a:pPr>
            <a:r>
              <a:rPr lang="en" sz="1250">
                <a:solidFill>
                  <a:srgbClr val="000000"/>
                </a:solidFill>
                <a:highlight>
                  <a:srgbClr val="FFFFFF"/>
                </a:highlight>
                <a:latin typeface="Calibri"/>
                <a:ea typeface="Calibri"/>
                <a:cs typeface="Calibri"/>
                <a:sym typeface="Calibri"/>
              </a:rPr>
              <a:t>Evaluate the credibility and reliability of sources and information to support arguments effectively.</a:t>
            </a:r>
            <a:endParaRPr sz="1250">
              <a:solidFill>
                <a:srgbClr val="000000"/>
              </a:solidFill>
              <a:highlight>
                <a:srgbClr val="FFFFFF"/>
              </a:highlight>
              <a:latin typeface="Calibri"/>
              <a:ea typeface="Calibri"/>
              <a:cs typeface="Calibri"/>
              <a:sym typeface="Calibri"/>
            </a:endParaRPr>
          </a:p>
          <a:p>
            <a:pPr marL="520700" lvl="0" indent="-311150" algn="l" rtl="0">
              <a:lnSpc>
                <a:spcPct val="115000"/>
              </a:lnSpc>
              <a:spcBef>
                <a:spcPts val="0"/>
              </a:spcBef>
              <a:spcAft>
                <a:spcPts val="0"/>
              </a:spcAft>
              <a:buClr>
                <a:srgbClr val="000000"/>
              </a:buClr>
              <a:buSzPts val="1300"/>
              <a:buFont typeface="Calibri"/>
              <a:buAutoNum type="arabicPeriod"/>
            </a:pPr>
            <a:r>
              <a:rPr lang="en" sz="1250">
                <a:solidFill>
                  <a:srgbClr val="000000"/>
                </a:solidFill>
                <a:highlight>
                  <a:srgbClr val="FFFFFF"/>
                </a:highlight>
                <a:latin typeface="Calibri"/>
                <a:ea typeface="Calibri"/>
                <a:cs typeface="Calibri"/>
                <a:sym typeface="Calibri"/>
              </a:rPr>
              <a:t>Synthesize information from multiple sources to develop nuanced and well-supported arguments.</a:t>
            </a:r>
            <a:endParaRPr sz="1250">
              <a:solidFill>
                <a:srgbClr val="000000"/>
              </a:solidFill>
              <a:highlight>
                <a:srgbClr val="FFFFFF"/>
              </a:highlight>
              <a:latin typeface="Calibri"/>
              <a:ea typeface="Calibri"/>
              <a:cs typeface="Calibri"/>
              <a:sym typeface="Calibri"/>
            </a:endParaRPr>
          </a:p>
        </p:txBody>
      </p:sp>
      <p:sp>
        <p:nvSpPr>
          <p:cNvPr id="289" name="Google Shape;289;p23"/>
          <p:cNvSpPr txBox="1">
            <a:spLocks noGrp="1"/>
          </p:cNvSpPr>
          <p:nvPr>
            <p:ph type="body" idx="1"/>
          </p:nvPr>
        </p:nvSpPr>
        <p:spPr>
          <a:xfrm>
            <a:off x="703725" y="733150"/>
            <a:ext cx="2899200" cy="4263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1500"/>
              </a:spcBef>
              <a:spcAft>
                <a:spcPts val="0"/>
              </a:spcAft>
              <a:buNone/>
            </a:pPr>
            <a:r>
              <a:rPr lang="en" sz="1250" b="1">
                <a:solidFill>
                  <a:srgbClr val="000000"/>
                </a:solidFill>
                <a:highlight>
                  <a:srgbClr val="FFFFFF"/>
                </a:highlight>
                <a:latin typeface="Calibri"/>
                <a:ea typeface="Calibri"/>
                <a:cs typeface="Calibri"/>
                <a:sym typeface="Calibri"/>
              </a:rPr>
              <a:t>Course Description:</a:t>
            </a:r>
            <a:r>
              <a:rPr lang="en" sz="1250">
                <a:solidFill>
                  <a:srgbClr val="000000"/>
                </a:solidFill>
                <a:highlight>
                  <a:srgbClr val="FFFFFF"/>
                </a:highlight>
                <a:latin typeface="Calibri"/>
                <a:ea typeface="Calibri"/>
                <a:cs typeface="Calibri"/>
                <a:sym typeface="Calibri"/>
              </a:rPr>
              <a:t> </a:t>
            </a:r>
            <a:endParaRPr sz="1250">
              <a:solidFill>
                <a:srgbClr val="000000"/>
              </a:solidFill>
              <a:highlight>
                <a:srgbClr val="FFFFFF"/>
              </a:highlight>
              <a:latin typeface="Calibri"/>
              <a:ea typeface="Calibri"/>
              <a:cs typeface="Calibri"/>
              <a:sym typeface="Calibri"/>
            </a:endParaRPr>
          </a:p>
          <a:p>
            <a:pPr marL="0" lvl="0" indent="0" algn="l" rtl="0">
              <a:lnSpc>
                <a:spcPct val="115000"/>
              </a:lnSpc>
              <a:spcBef>
                <a:spcPts val="1500"/>
              </a:spcBef>
              <a:spcAft>
                <a:spcPts val="1500"/>
              </a:spcAft>
              <a:buNone/>
            </a:pPr>
            <a:r>
              <a:rPr lang="en" sz="1250">
                <a:solidFill>
                  <a:srgbClr val="000000"/>
                </a:solidFill>
                <a:highlight>
                  <a:srgbClr val="FFFFFF"/>
                </a:highlight>
                <a:latin typeface="Calibri"/>
                <a:ea typeface="Calibri"/>
                <a:cs typeface="Calibri"/>
                <a:sym typeface="Calibri"/>
              </a:rPr>
              <a:t>In this first-year college-level Composition and Critical Thinking course, students will develop essential skills in critical analysis, effective communication, and rhetorical awareness. Through the exploration of various texts and arguments, students will learn to analyze, evaluate, and construct persuasive arguments while honing their abilities to express ideas clearly and coherently. Emphasis will also be placed on developing research and information literacy skills to support evidence-based argumentation. By the end of the course, students will be equipped with the tools necessary to engage critically with complex texts and ideas, both in academic and real-world contexts.</a:t>
            </a:r>
            <a:endParaRPr sz="1250" b="1">
              <a:solidFill>
                <a:srgbClr val="000000"/>
              </a:solidFill>
              <a:highlight>
                <a:srgbClr val="FFFFFF"/>
              </a:highlight>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24"/>
          <p:cNvSpPr txBox="1">
            <a:spLocks noGrp="1"/>
          </p:cNvSpPr>
          <p:nvPr>
            <p:ph type="title"/>
          </p:nvPr>
        </p:nvSpPr>
        <p:spPr>
          <a:xfrm>
            <a:off x="1516925" y="355845"/>
            <a:ext cx="7571700" cy="70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sz="3600" b="1">
              <a:latin typeface="Calibri"/>
              <a:ea typeface="Calibri"/>
              <a:cs typeface="Calibri"/>
              <a:sym typeface="Calibri"/>
            </a:endParaRPr>
          </a:p>
          <a:p>
            <a:pPr marL="0" lvl="0" indent="0" algn="l" rtl="0">
              <a:spcBef>
                <a:spcPts val="0"/>
              </a:spcBef>
              <a:spcAft>
                <a:spcPts val="0"/>
              </a:spcAft>
              <a:buNone/>
            </a:pPr>
            <a:endParaRPr sz="3600" b="1">
              <a:latin typeface="Calibri"/>
              <a:ea typeface="Calibri"/>
              <a:cs typeface="Calibri"/>
              <a:sym typeface="Calibri"/>
            </a:endParaRPr>
          </a:p>
          <a:p>
            <a:pPr marL="0" lvl="0" indent="0" algn="l" rtl="0">
              <a:spcBef>
                <a:spcPts val="0"/>
              </a:spcBef>
              <a:spcAft>
                <a:spcPts val="0"/>
              </a:spcAft>
              <a:buNone/>
            </a:pPr>
            <a:r>
              <a:rPr lang="en" sz="3600" b="1">
                <a:latin typeface="Calibri"/>
                <a:ea typeface="Calibri"/>
                <a:cs typeface="Calibri"/>
                <a:sym typeface="Calibri"/>
              </a:rPr>
              <a:t>Stage 1: Example Continued 2</a:t>
            </a:r>
            <a:endParaRPr sz="3600" b="1">
              <a:latin typeface="Calibri"/>
              <a:ea typeface="Calibri"/>
              <a:cs typeface="Calibri"/>
              <a:sym typeface="Calibri"/>
            </a:endParaRPr>
          </a:p>
          <a:p>
            <a:pPr marL="0" lvl="0" indent="0" algn="l" rtl="0">
              <a:spcBef>
                <a:spcPts val="0"/>
              </a:spcBef>
              <a:spcAft>
                <a:spcPts val="0"/>
              </a:spcAft>
              <a:buNone/>
            </a:pPr>
            <a:endParaRPr/>
          </a:p>
        </p:txBody>
      </p:sp>
      <p:sp>
        <p:nvSpPr>
          <p:cNvPr id="295" name="Google Shape;295;p24"/>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a:p>
        </p:txBody>
      </p:sp>
      <p:sp>
        <p:nvSpPr>
          <p:cNvPr id="296" name="Google Shape;296;p24"/>
          <p:cNvSpPr txBox="1">
            <a:spLocks noGrp="1"/>
          </p:cNvSpPr>
          <p:nvPr>
            <p:ph type="body" idx="1"/>
          </p:nvPr>
        </p:nvSpPr>
        <p:spPr>
          <a:xfrm>
            <a:off x="5749200" y="733150"/>
            <a:ext cx="3067200" cy="4076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1500"/>
              </a:spcBef>
              <a:spcAft>
                <a:spcPts val="0"/>
              </a:spcAft>
              <a:buNone/>
            </a:pPr>
            <a:r>
              <a:rPr lang="en" sz="1150" b="1">
                <a:solidFill>
                  <a:srgbClr val="000000"/>
                </a:solidFill>
                <a:highlight>
                  <a:srgbClr val="FFFFFF"/>
                </a:highlight>
                <a:latin typeface="Calibri"/>
                <a:ea typeface="Calibri"/>
                <a:cs typeface="Calibri"/>
                <a:sym typeface="Calibri"/>
              </a:rPr>
              <a:t>Student Learning Outcome 3: Evaluate the credibility and reliability of sources and information to support arguments effectively.</a:t>
            </a:r>
            <a:endParaRPr sz="1150" b="1">
              <a:solidFill>
                <a:srgbClr val="000000"/>
              </a:solidFill>
              <a:highlight>
                <a:srgbClr val="FFFFFF"/>
              </a:highlight>
              <a:latin typeface="Calibri"/>
              <a:ea typeface="Calibri"/>
              <a:cs typeface="Calibri"/>
              <a:sym typeface="Calibri"/>
            </a:endParaRPr>
          </a:p>
          <a:p>
            <a:pPr marL="0" lvl="0" indent="0" algn="l" rtl="0">
              <a:lnSpc>
                <a:spcPct val="115000"/>
              </a:lnSpc>
              <a:spcBef>
                <a:spcPts val="1500"/>
              </a:spcBef>
              <a:spcAft>
                <a:spcPts val="0"/>
              </a:spcAft>
              <a:buNone/>
            </a:pPr>
            <a:r>
              <a:rPr lang="en" sz="1150" b="1">
                <a:solidFill>
                  <a:srgbClr val="000000"/>
                </a:solidFill>
                <a:highlight>
                  <a:srgbClr val="FFFFFF"/>
                </a:highlight>
                <a:latin typeface="Calibri"/>
                <a:ea typeface="Calibri"/>
                <a:cs typeface="Calibri"/>
                <a:sym typeface="Calibri"/>
              </a:rPr>
              <a:t>Enabling Objectives:</a:t>
            </a:r>
            <a:endParaRPr sz="1150" b="1">
              <a:solidFill>
                <a:srgbClr val="000000"/>
              </a:solidFill>
              <a:highlight>
                <a:srgbClr val="FFFFFF"/>
              </a:highlight>
              <a:latin typeface="Calibri"/>
              <a:ea typeface="Calibri"/>
              <a:cs typeface="Calibri"/>
              <a:sym typeface="Calibri"/>
            </a:endParaRPr>
          </a:p>
          <a:p>
            <a:pPr marL="520700" lvl="0" indent="-304800" algn="l" rtl="0">
              <a:lnSpc>
                <a:spcPct val="115000"/>
              </a:lnSpc>
              <a:spcBef>
                <a:spcPts val="1500"/>
              </a:spcBef>
              <a:spcAft>
                <a:spcPts val="0"/>
              </a:spcAft>
              <a:buClr>
                <a:srgbClr val="000000"/>
              </a:buClr>
              <a:buSzPts val="1200"/>
              <a:buFont typeface="Calibri"/>
              <a:buAutoNum type="arabicPeriod"/>
            </a:pPr>
            <a:r>
              <a:rPr lang="en" sz="1150">
                <a:solidFill>
                  <a:srgbClr val="000000"/>
                </a:solidFill>
                <a:highlight>
                  <a:srgbClr val="FFFFFF"/>
                </a:highlight>
                <a:latin typeface="Calibri"/>
                <a:ea typeface="Calibri"/>
                <a:cs typeface="Calibri"/>
                <a:sym typeface="Calibri"/>
              </a:rPr>
              <a:t>Assess the authority and expertise of authors or sources by examining their credentials and affiliations.</a:t>
            </a:r>
            <a:endParaRPr sz="1150">
              <a:solidFill>
                <a:srgbClr val="000000"/>
              </a:solidFill>
              <a:highlight>
                <a:srgbClr val="FFFFFF"/>
              </a:highlight>
              <a:latin typeface="Calibri"/>
              <a:ea typeface="Calibri"/>
              <a:cs typeface="Calibri"/>
              <a:sym typeface="Calibri"/>
            </a:endParaRPr>
          </a:p>
          <a:p>
            <a:pPr marL="520700" lvl="0" indent="-304800" algn="l" rtl="0">
              <a:lnSpc>
                <a:spcPct val="115000"/>
              </a:lnSpc>
              <a:spcBef>
                <a:spcPts val="0"/>
              </a:spcBef>
              <a:spcAft>
                <a:spcPts val="0"/>
              </a:spcAft>
              <a:buClr>
                <a:srgbClr val="000000"/>
              </a:buClr>
              <a:buSzPts val="1200"/>
              <a:buFont typeface="Calibri"/>
              <a:buAutoNum type="arabicPeriod"/>
            </a:pPr>
            <a:r>
              <a:rPr lang="en" sz="1150">
                <a:solidFill>
                  <a:srgbClr val="000000"/>
                </a:solidFill>
                <a:highlight>
                  <a:srgbClr val="FFFFFF"/>
                </a:highlight>
                <a:latin typeface="Calibri"/>
                <a:ea typeface="Calibri"/>
                <a:cs typeface="Calibri"/>
                <a:sym typeface="Calibri"/>
              </a:rPr>
              <a:t>Evaluate the currency of sources to determine their relevance and applicability to the argument at hand.</a:t>
            </a:r>
            <a:endParaRPr sz="1150">
              <a:solidFill>
                <a:srgbClr val="000000"/>
              </a:solidFill>
              <a:highlight>
                <a:srgbClr val="FFFFFF"/>
              </a:highlight>
              <a:latin typeface="Calibri"/>
              <a:ea typeface="Calibri"/>
              <a:cs typeface="Calibri"/>
              <a:sym typeface="Calibri"/>
            </a:endParaRPr>
          </a:p>
          <a:p>
            <a:pPr marL="520700" lvl="0" indent="-304800" algn="l" rtl="0">
              <a:lnSpc>
                <a:spcPct val="115000"/>
              </a:lnSpc>
              <a:spcBef>
                <a:spcPts val="0"/>
              </a:spcBef>
              <a:spcAft>
                <a:spcPts val="0"/>
              </a:spcAft>
              <a:buClr>
                <a:srgbClr val="000000"/>
              </a:buClr>
              <a:buSzPts val="1200"/>
              <a:buFont typeface="Calibri"/>
              <a:buAutoNum type="arabicPeriod"/>
            </a:pPr>
            <a:r>
              <a:rPr lang="en" sz="1150">
                <a:solidFill>
                  <a:srgbClr val="000000"/>
                </a:solidFill>
                <a:highlight>
                  <a:srgbClr val="FFFFFF"/>
                </a:highlight>
                <a:latin typeface="Calibri"/>
                <a:ea typeface="Calibri"/>
                <a:cs typeface="Calibri"/>
                <a:sym typeface="Calibri"/>
              </a:rPr>
              <a:t>Scrutinize the objectivity and potential biases of sources by analyzing their tone, language, and agenda.</a:t>
            </a:r>
            <a:endParaRPr sz="1150">
              <a:solidFill>
                <a:srgbClr val="000000"/>
              </a:solidFill>
              <a:highlight>
                <a:srgbClr val="FFFFFF"/>
              </a:highlight>
              <a:latin typeface="Calibri"/>
              <a:ea typeface="Calibri"/>
              <a:cs typeface="Calibri"/>
              <a:sym typeface="Calibri"/>
            </a:endParaRPr>
          </a:p>
          <a:p>
            <a:pPr marL="520700" lvl="0" indent="-304800" algn="l" rtl="0">
              <a:lnSpc>
                <a:spcPct val="115000"/>
              </a:lnSpc>
              <a:spcBef>
                <a:spcPts val="0"/>
              </a:spcBef>
              <a:spcAft>
                <a:spcPts val="0"/>
              </a:spcAft>
              <a:buClr>
                <a:srgbClr val="000000"/>
              </a:buClr>
              <a:buSzPts val="1200"/>
              <a:buFont typeface="Calibri"/>
              <a:buAutoNum type="arabicPeriod"/>
            </a:pPr>
            <a:r>
              <a:rPr lang="en" sz="1150">
                <a:solidFill>
                  <a:srgbClr val="000000"/>
                </a:solidFill>
                <a:highlight>
                  <a:srgbClr val="FFFFFF"/>
                </a:highlight>
                <a:latin typeface="Calibri"/>
                <a:ea typeface="Calibri"/>
                <a:cs typeface="Calibri"/>
                <a:sym typeface="Calibri"/>
              </a:rPr>
              <a:t>Cross-reference information from multiple sources to verify accuracy and reliability before incorporating them into arguments.</a:t>
            </a:r>
            <a:endParaRPr sz="1350" b="1">
              <a:solidFill>
                <a:srgbClr val="000000"/>
              </a:solidFill>
              <a:highlight>
                <a:srgbClr val="FFFFFF"/>
              </a:highlight>
              <a:latin typeface="Calibri"/>
              <a:ea typeface="Calibri"/>
              <a:cs typeface="Calibri"/>
              <a:sym typeface="Calibri"/>
            </a:endParaRPr>
          </a:p>
        </p:txBody>
      </p:sp>
      <p:sp>
        <p:nvSpPr>
          <p:cNvPr id="297" name="Google Shape;297;p24"/>
          <p:cNvSpPr txBox="1">
            <a:spLocks noGrp="1"/>
          </p:cNvSpPr>
          <p:nvPr>
            <p:ph type="body" idx="1"/>
          </p:nvPr>
        </p:nvSpPr>
        <p:spPr>
          <a:xfrm>
            <a:off x="2562400" y="733150"/>
            <a:ext cx="3004200" cy="4076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1500"/>
              </a:spcBef>
              <a:spcAft>
                <a:spcPts val="0"/>
              </a:spcAft>
              <a:buNone/>
            </a:pPr>
            <a:r>
              <a:rPr lang="en" sz="1150" b="1">
                <a:solidFill>
                  <a:srgbClr val="000000"/>
                </a:solidFill>
                <a:highlight>
                  <a:srgbClr val="FFFFFF"/>
                </a:highlight>
                <a:latin typeface="Calibri"/>
                <a:ea typeface="Calibri"/>
                <a:cs typeface="Calibri"/>
                <a:sym typeface="Calibri"/>
              </a:rPr>
              <a:t>Student Learning Outcome 2: Construct well-organized and persuasive written and oral arguments using appropriate evidence and rhetorical strategies.</a:t>
            </a:r>
            <a:endParaRPr sz="1150" b="1">
              <a:solidFill>
                <a:srgbClr val="000000"/>
              </a:solidFill>
              <a:highlight>
                <a:srgbClr val="FFFFFF"/>
              </a:highlight>
              <a:latin typeface="Calibri"/>
              <a:ea typeface="Calibri"/>
              <a:cs typeface="Calibri"/>
              <a:sym typeface="Calibri"/>
            </a:endParaRPr>
          </a:p>
          <a:p>
            <a:pPr marL="0" lvl="0" indent="0" algn="l" rtl="0">
              <a:spcBef>
                <a:spcPts val="1500"/>
              </a:spcBef>
              <a:spcAft>
                <a:spcPts val="0"/>
              </a:spcAft>
              <a:buNone/>
            </a:pPr>
            <a:r>
              <a:rPr lang="en" sz="1150" b="1">
                <a:solidFill>
                  <a:srgbClr val="000000"/>
                </a:solidFill>
                <a:highlight>
                  <a:srgbClr val="FFFFFF"/>
                </a:highlight>
                <a:latin typeface="Calibri"/>
                <a:ea typeface="Calibri"/>
                <a:cs typeface="Calibri"/>
                <a:sym typeface="Calibri"/>
              </a:rPr>
              <a:t>Enabling Objectives:</a:t>
            </a:r>
            <a:endParaRPr sz="1150" b="1">
              <a:solidFill>
                <a:srgbClr val="000000"/>
              </a:solidFill>
              <a:highlight>
                <a:srgbClr val="FFFFFF"/>
              </a:highlight>
              <a:latin typeface="Calibri"/>
              <a:ea typeface="Calibri"/>
              <a:cs typeface="Calibri"/>
              <a:sym typeface="Calibri"/>
            </a:endParaRPr>
          </a:p>
          <a:p>
            <a:pPr marL="520700" lvl="0" indent="-304800" algn="l" rtl="0">
              <a:spcBef>
                <a:spcPts val="1500"/>
              </a:spcBef>
              <a:spcAft>
                <a:spcPts val="0"/>
              </a:spcAft>
              <a:buClr>
                <a:srgbClr val="000000"/>
              </a:buClr>
              <a:buSzPts val="1200"/>
              <a:buFont typeface="Calibri"/>
              <a:buAutoNum type="arabicPeriod"/>
            </a:pPr>
            <a:r>
              <a:rPr lang="en" sz="1150">
                <a:solidFill>
                  <a:srgbClr val="000000"/>
                </a:solidFill>
                <a:highlight>
                  <a:srgbClr val="FFFFFF"/>
                </a:highlight>
                <a:latin typeface="Calibri"/>
                <a:ea typeface="Calibri"/>
                <a:cs typeface="Calibri"/>
                <a:sym typeface="Calibri"/>
              </a:rPr>
              <a:t>Develop a clear thesis statement that encapsulates the main argument of a written or oral presentation.</a:t>
            </a:r>
            <a:endParaRPr sz="1150">
              <a:solidFill>
                <a:srgbClr val="000000"/>
              </a:solidFill>
              <a:highlight>
                <a:srgbClr val="FFFFFF"/>
              </a:highlight>
              <a:latin typeface="Calibri"/>
              <a:ea typeface="Calibri"/>
              <a:cs typeface="Calibri"/>
              <a:sym typeface="Calibri"/>
            </a:endParaRPr>
          </a:p>
          <a:p>
            <a:pPr marL="520700" lvl="0" indent="-304800" algn="l" rtl="0">
              <a:lnSpc>
                <a:spcPct val="115000"/>
              </a:lnSpc>
              <a:spcBef>
                <a:spcPts val="0"/>
              </a:spcBef>
              <a:spcAft>
                <a:spcPts val="0"/>
              </a:spcAft>
              <a:buClr>
                <a:srgbClr val="000000"/>
              </a:buClr>
              <a:buSzPts val="1200"/>
              <a:buFont typeface="Calibri"/>
              <a:buAutoNum type="arabicPeriod"/>
            </a:pPr>
            <a:r>
              <a:rPr lang="en" sz="1150">
                <a:solidFill>
                  <a:srgbClr val="000000"/>
                </a:solidFill>
                <a:highlight>
                  <a:srgbClr val="FFFFFF"/>
                </a:highlight>
                <a:latin typeface="Calibri"/>
                <a:ea typeface="Calibri"/>
                <a:cs typeface="Calibri"/>
                <a:sym typeface="Calibri"/>
              </a:rPr>
              <a:t>Organize ideas and supporting evidence logically to strengthen the coherence and persuasiveness of arguments.</a:t>
            </a:r>
            <a:endParaRPr sz="1150">
              <a:solidFill>
                <a:srgbClr val="000000"/>
              </a:solidFill>
              <a:highlight>
                <a:srgbClr val="FFFFFF"/>
              </a:highlight>
              <a:latin typeface="Calibri"/>
              <a:ea typeface="Calibri"/>
              <a:cs typeface="Calibri"/>
              <a:sym typeface="Calibri"/>
            </a:endParaRPr>
          </a:p>
          <a:p>
            <a:pPr marL="520700" lvl="0" indent="-304800" algn="l" rtl="0">
              <a:lnSpc>
                <a:spcPct val="115000"/>
              </a:lnSpc>
              <a:spcBef>
                <a:spcPts val="0"/>
              </a:spcBef>
              <a:spcAft>
                <a:spcPts val="0"/>
              </a:spcAft>
              <a:buClr>
                <a:srgbClr val="000000"/>
              </a:buClr>
              <a:buSzPts val="1200"/>
              <a:buFont typeface="Calibri"/>
              <a:buAutoNum type="arabicPeriod"/>
            </a:pPr>
            <a:r>
              <a:rPr lang="en" sz="1150">
                <a:solidFill>
                  <a:srgbClr val="000000"/>
                </a:solidFill>
                <a:highlight>
                  <a:srgbClr val="FFFFFF"/>
                </a:highlight>
                <a:latin typeface="Calibri"/>
                <a:ea typeface="Calibri"/>
                <a:cs typeface="Calibri"/>
                <a:sym typeface="Calibri"/>
              </a:rPr>
              <a:t>Utilize rhetorical strategies such as ethos, pathos, and logos to appeal to different audiences effectively.</a:t>
            </a:r>
            <a:endParaRPr sz="1150">
              <a:solidFill>
                <a:srgbClr val="000000"/>
              </a:solidFill>
              <a:highlight>
                <a:srgbClr val="FFFFFF"/>
              </a:highlight>
              <a:latin typeface="Calibri"/>
              <a:ea typeface="Calibri"/>
              <a:cs typeface="Calibri"/>
              <a:sym typeface="Calibri"/>
            </a:endParaRPr>
          </a:p>
          <a:p>
            <a:pPr marL="520700" lvl="0" indent="-304800" algn="l" rtl="0">
              <a:lnSpc>
                <a:spcPct val="115000"/>
              </a:lnSpc>
              <a:spcBef>
                <a:spcPts val="0"/>
              </a:spcBef>
              <a:spcAft>
                <a:spcPts val="0"/>
              </a:spcAft>
              <a:buClr>
                <a:srgbClr val="000000"/>
              </a:buClr>
              <a:buSzPts val="1200"/>
              <a:buFont typeface="Calibri"/>
              <a:buAutoNum type="arabicPeriod"/>
            </a:pPr>
            <a:r>
              <a:rPr lang="en" sz="1150">
                <a:solidFill>
                  <a:srgbClr val="000000"/>
                </a:solidFill>
                <a:highlight>
                  <a:srgbClr val="FFFFFF"/>
                </a:highlight>
                <a:latin typeface="Calibri"/>
                <a:ea typeface="Calibri"/>
                <a:cs typeface="Calibri"/>
                <a:sym typeface="Calibri"/>
              </a:rPr>
              <a:t>Incorporate relevant and credible evidence from various sources to support arguments convincingly.</a:t>
            </a:r>
            <a:endParaRPr sz="1350" b="1">
              <a:solidFill>
                <a:srgbClr val="000000"/>
              </a:solidFill>
              <a:highlight>
                <a:srgbClr val="FFFFFF"/>
              </a:highlight>
              <a:latin typeface="Calibri"/>
              <a:ea typeface="Calibri"/>
              <a:cs typeface="Calibri"/>
              <a:sym typeface="Calibri"/>
            </a:endParaRPr>
          </a:p>
        </p:txBody>
      </p:sp>
      <p:sp>
        <p:nvSpPr>
          <p:cNvPr id="298" name="Google Shape;298;p24"/>
          <p:cNvSpPr txBox="1">
            <a:spLocks noGrp="1"/>
          </p:cNvSpPr>
          <p:nvPr>
            <p:ph type="body" idx="1"/>
          </p:nvPr>
        </p:nvSpPr>
        <p:spPr>
          <a:xfrm>
            <a:off x="166000" y="1179550"/>
            <a:ext cx="2097000" cy="1946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1050" b="1">
                <a:solidFill>
                  <a:srgbClr val="000000"/>
                </a:solidFill>
                <a:highlight>
                  <a:srgbClr val="FFFFFF"/>
                </a:highlight>
                <a:latin typeface="Calibri"/>
                <a:ea typeface="Calibri"/>
                <a:cs typeface="Calibri"/>
                <a:sym typeface="Calibri"/>
              </a:rPr>
              <a:t>Prompt</a:t>
            </a:r>
            <a:endParaRPr sz="1050" b="1">
              <a:solidFill>
                <a:srgbClr val="000000"/>
              </a:solidFill>
              <a:highlight>
                <a:srgbClr val="FFFFFF"/>
              </a:highlight>
              <a:latin typeface="Calibri"/>
              <a:ea typeface="Calibri"/>
              <a:cs typeface="Calibri"/>
              <a:sym typeface="Calibri"/>
            </a:endParaRPr>
          </a:p>
          <a:p>
            <a:pPr marL="0" lvl="0" indent="0" algn="l" rtl="0">
              <a:lnSpc>
                <a:spcPct val="115000"/>
              </a:lnSpc>
              <a:spcBef>
                <a:spcPts val="0"/>
              </a:spcBef>
              <a:spcAft>
                <a:spcPts val="500"/>
              </a:spcAft>
              <a:buNone/>
            </a:pPr>
            <a:r>
              <a:rPr lang="en" sz="1200">
                <a:solidFill>
                  <a:srgbClr val="0D0D0D"/>
                </a:solidFill>
                <a:highlight>
                  <a:srgbClr val="FFFFFF"/>
                </a:highlight>
                <a:latin typeface="Calibri"/>
                <a:ea typeface="Calibri"/>
                <a:cs typeface="Calibri"/>
                <a:sym typeface="Calibri"/>
              </a:rPr>
              <a:t>Using the student learning outcomes, create  3-4 enabling objectives for each of them. Do not use the word “Understand” since this is not a measurable verb and select one verb for each objective.</a:t>
            </a:r>
            <a:endParaRPr sz="1200">
              <a:solidFill>
                <a:srgbClr val="000000"/>
              </a:solidFill>
              <a:highlight>
                <a:srgbClr val="FFFFFF"/>
              </a:highlight>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5"/>
          <p:cNvSpPr txBox="1">
            <a:spLocks noGrp="1"/>
          </p:cNvSpPr>
          <p:nvPr>
            <p:ph type="title"/>
          </p:nvPr>
        </p:nvSpPr>
        <p:spPr>
          <a:xfrm>
            <a:off x="1447750" y="250445"/>
            <a:ext cx="7571700" cy="70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000"/>
              <a:buNone/>
            </a:pPr>
            <a:r>
              <a:rPr lang="en" sz="3600" b="1">
                <a:latin typeface="Calibri"/>
                <a:ea typeface="Calibri"/>
                <a:cs typeface="Calibri"/>
                <a:sym typeface="Calibri"/>
              </a:rPr>
              <a:t>Stage 1: Prompt Ideas &amp; Tips</a:t>
            </a:r>
            <a:endParaRPr sz="3600" b="1">
              <a:latin typeface="Calibri"/>
              <a:ea typeface="Calibri"/>
              <a:cs typeface="Calibri"/>
              <a:sym typeface="Calibri"/>
            </a:endParaRPr>
          </a:p>
        </p:txBody>
      </p:sp>
      <p:sp>
        <p:nvSpPr>
          <p:cNvPr id="304" name="Google Shape;304;p25"/>
          <p:cNvSpPr txBox="1">
            <a:spLocks noGrp="1"/>
          </p:cNvSpPr>
          <p:nvPr>
            <p:ph type="body" idx="1"/>
          </p:nvPr>
        </p:nvSpPr>
        <p:spPr>
          <a:xfrm>
            <a:off x="507975" y="1187200"/>
            <a:ext cx="8343900" cy="3328500"/>
          </a:xfrm>
          <a:prstGeom prst="rect">
            <a:avLst/>
          </a:prstGeom>
          <a:noFill/>
          <a:ln>
            <a:noFill/>
          </a:ln>
        </p:spPr>
        <p:txBody>
          <a:bodyPr spcFirstLastPara="1" wrap="square" lIns="91425" tIns="91425" rIns="91425" bIns="91425" anchor="t" anchorCtr="0">
            <a:noAutofit/>
          </a:bodyPr>
          <a:lstStyle/>
          <a:p>
            <a:pPr marL="457200" lvl="0" indent="-374650" algn="l" rtl="0">
              <a:lnSpc>
                <a:spcPct val="100000"/>
              </a:lnSpc>
              <a:spcBef>
                <a:spcPts val="0"/>
              </a:spcBef>
              <a:spcAft>
                <a:spcPts val="0"/>
              </a:spcAft>
              <a:buSzPts val="2300"/>
              <a:buFont typeface="Calibri"/>
              <a:buChar char="◎"/>
            </a:pPr>
            <a:r>
              <a:rPr lang="en" sz="2300">
                <a:solidFill>
                  <a:srgbClr val="232323"/>
                </a:solidFill>
                <a:highlight>
                  <a:srgbClr val="FFFFFF"/>
                </a:highlight>
                <a:latin typeface="Calibri"/>
                <a:ea typeface="Calibri"/>
                <a:cs typeface="Calibri"/>
                <a:sym typeface="Calibri"/>
              </a:rPr>
              <a:t>Ask the AI model to role play a persona</a:t>
            </a:r>
            <a:endParaRPr sz="2300">
              <a:latin typeface="Calibri"/>
              <a:ea typeface="Calibri"/>
              <a:cs typeface="Calibri"/>
              <a:sym typeface="Calibri"/>
            </a:endParaRPr>
          </a:p>
          <a:p>
            <a:pPr marL="457200" lvl="0" indent="-374650" algn="l" rtl="0">
              <a:lnSpc>
                <a:spcPct val="100000"/>
              </a:lnSpc>
              <a:spcBef>
                <a:spcPts val="0"/>
              </a:spcBef>
              <a:spcAft>
                <a:spcPts val="0"/>
              </a:spcAft>
              <a:buSzPts val="2300"/>
              <a:buFont typeface="Calibri"/>
              <a:buChar char="◎"/>
            </a:pPr>
            <a:r>
              <a:rPr lang="en" sz="2300">
                <a:latin typeface="Calibri"/>
                <a:ea typeface="Calibri"/>
                <a:cs typeface="Calibri"/>
                <a:sym typeface="Calibri"/>
              </a:rPr>
              <a:t>Set specific parameters </a:t>
            </a:r>
            <a:endParaRPr sz="2300">
              <a:latin typeface="Calibri"/>
              <a:ea typeface="Calibri"/>
              <a:cs typeface="Calibri"/>
              <a:sym typeface="Calibri"/>
            </a:endParaRPr>
          </a:p>
          <a:p>
            <a:pPr marL="457200" lvl="0" indent="-374650" algn="l" rtl="0">
              <a:lnSpc>
                <a:spcPct val="100000"/>
              </a:lnSpc>
              <a:spcBef>
                <a:spcPts val="0"/>
              </a:spcBef>
              <a:spcAft>
                <a:spcPts val="0"/>
              </a:spcAft>
              <a:buSzPts val="2300"/>
              <a:buFont typeface="Calibri"/>
              <a:buChar char="◎"/>
            </a:pPr>
            <a:r>
              <a:rPr lang="en" sz="2300">
                <a:latin typeface="Calibri"/>
                <a:ea typeface="Calibri"/>
                <a:cs typeface="Calibri"/>
                <a:sym typeface="Calibri"/>
              </a:rPr>
              <a:t>Use exclusions and identify contingencies, e.g. Do not use the word “Understand”</a:t>
            </a:r>
            <a:endParaRPr sz="2300">
              <a:latin typeface="Calibri"/>
              <a:ea typeface="Calibri"/>
              <a:cs typeface="Calibri"/>
              <a:sym typeface="Calibri"/>
            </a:endParaRPr>
          </a:p>
          <a:p>
            <a:pPr marL="457200" lvl="0" indent="-374650" algn="l" rtl="0">
              <a:spcBef>
                <a:spcPts val="0"/>
              </a:spcBef>
              <a:spcAft>
                <a:spcPts val="0"/>
              </a:spcAft>
              <a:buSzPts val="2300"/>
              <a:buFont typeface="Calibri"/>
              <a:buChar char="◎"/>
            </a:pPr>
            <a:r>
              <a:rPr lang="en" sz="2300">
                <a:latin typeface="Calibri"/>
                <a:ea typeface="Calibri"/>
                <a:cs typeface="Calibri"/>
                <a:sym typeface="Calibri"/>
              </a:rPr>
              <a:t>Chunk requests</a:t>
            </a:r>
            <a:endParaRPr sz="2300">
              <a:latin typeface="Calibri"/>
              <a:ea typeface="Calibri"/>
              <a:cs typeface="Calibri"/>
              <a:sym typeface="Calibri"/>
            </a:endParaRPr>
          </a:p>
          <a:p>
            <a:pPr marL="457200" lvl="0" indent="-374650" algn="l" rtl="0">
              <a:spcBef>
                <a:spcPts val="0"/>
              </a:spcBef>
              <a:spcAft>
                <a:spcPts val="0"/>
              </a:spcAft>
              <a:buSzPts val="2300"/>
              <a:buFont typeface="Calibri"/>
              <a:buChar char="◎"/>
            </a:pPr>
            <a:r>
              <a:rPr lang="en" sz="2300">
                <a:latin typeface="Calibri"/>
                <a:ea typeface="Calibri"/>
                <a:cs typeface="Calibri"/>
                <a:sym typeface="Calibri"/>
              </a:rPr>
              <a:t>Clarify what you are asking for if you don’t get the response you are looking for</a:t>
            </a:r>
            <a:endParaRPr sz="2300">
              <a:latin typeface="Calibri"/>
              <a:ea typeface="Calibri"/>
              <a:cs typeface="Calibri"/>
              <a:sym typeface="Calibri"/>
            </a:endParaRPr>
          </a:p>
          <a:p>
            <a:pPr marL="457200" lvl="0" indent="-374650" algn="l" rtl="0">
              <a:spcBef>
                <a:spcPts val="0"/>
              </a:spcBef>
              <a:spcAft>
                <a:spcPts val="0"/>
              </a:spcAft>
              <a:buSzPts val="2300"/>
              <a:buFont typeface="Calibri"/>
              <a:buChar char="◎"/>
            </a:pPr>
            <a:r>
              <a:rPr lang="en" sz="2300">
                <a:latin typeface="Calibri"/>
                <a:ea typeface="Calibri"/>
                <a:cs typeface="Calibri"/>
                <a:sym typeface="Calibri"/>
              </a:rPr>
              <a:t>Refer back to the answers the Gen AI model provided you to ask for additional information</a:t>
            </a:r>
            <a:endParaRPr sz="2300">
              <a:latin typeface="Calibri"/>
              <a:ea typeface="Calibri"/>
              <a:cs typeface="Calibri"/>
              <a:sym typeface="Calibri"/>
            </a:endParaRPr>
          </a:p>
          <a:p>
            <a:pPr marL="0" lvl="0" indent="0" algn="l" rtl="0">
              <a:lnSpc>
                <a:spcPct val="100000"/>
              </a:lnSpc>
              <a:spcBef>
                <a:spcPts val="600"/>
              </a:spcBef>
              <a:spcAft>
                <a:spcPts val="0"/>
              </a:spcAft>
              <a:buSzPts val="2400"/>
              <a:buNone/>
            </a:pPr>
            <a:endParaRPr sz="2600">
              <a:latin typeface="Calibri"/>
              <a:ea typeface="Calibri"/>
              <a:cs typeface="Calibri"/>
              <a:sym typeface="Calibri"/>
            </a:endParaRPr>
          </a:p>
        </p:txBody>
      </p:sp>
      <p:sp>
        <p:nvSpPr>
          <p:cNvPr id="305" name="Google Shape;305;p25"/>
          <p:cNvSpPr txBox="1">
            <a:spLocks noGrp="1"/>
          </p:cNvSpPr>
          <p:nvPr>
            <p:ph type="sldNum" idx="12"/>
          </p:nvPr>
        </p:nvSpPr>
        <p:spPr>
          <a:xfrm>
            <a:off x="84043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26"/>
          <p:cNvSpPr txBox="1">
            <a:spLocks noGrp="1"/>
          </p:cNvSpPr>
          <p:nvPr>
            <p:ph type="title"/>
          </p:nvPr>
        </p:nvSpPr>
        <p:spPr>
          <a:xfrm>
            <a:off x="739050" y="124425"/>
            <a:ext cx="7976700" cy="70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000"/>
              <a:buNone/>
            </a:pPr>
            <a:r>
              <a:rPr lang="en" sz="3600" b="1">
                <a:latin typeface="Calibri"/>
                <a:ea typeface="Calibri"/>
                <a:cs typeface="Calibri"/>
                <a:sym typeface="Calibri"/>
              </a:rPr>
              <a:t>Stage 2: Determine Acceptable Evidence</a:t>
            </a:r>
            <a:endParaRPr sz="3600" b="1">
              <a:latin typeface="Calibri"/>
              <a:ea typeface="Calibri"/>
              <a:cs typeface="Calibri"/>
              <a:sym typeface="Calibri"/>
            </a:endParaRPr>
          </a:p>
        </p:txBody>
      </p:sp>
      <p:sp>
        <p:nvSpPr>
          <p:cNvPr id="311" name="Google Shape;311;p26"/>
          <p:cNvSpPr txBox="1">
            <a:spLocks noGrp="1"/>
          </p:cNvSpPr>
          <p:nvPr>
            <p:ph type="body" idx="1"/>
          </p:nvPr>
        </p:nvSpPr>
        <p:spPr>
          <a:xfrm>
            <a:off x="489150" y="919300"/>
            <a:ext cx="8404800" cy="413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libri"/>
                <a:ea typeface="Calibri"/>
                <a:cs typeface="Calibri"/>
                <a:sym typeface="Calibri"/>
              </a:rPr>
              <a:t>This stage includes determining evidence needed for the desired results (assessments) and the tools to determine if the desired results are achieved (rubrics, exemplars, etc.)</a:t>
            </a:r>
            <a:endParaRPr>
              <a:latin typeface="Calibri"/>
              <a:ea typeface="Calibri"/>
              <a:cs typeface="Calibri"/>
              <a:sym typeface="Calibri"/>
            </a:endParaRPr>
          </a:p>
          <a:p>
            <a:pPr marL="0" lvl="0" indent="0" algn="l" rtl="0">
              <a:spcBef>
                <a:spcPts val="1000"/>
              </a:spcBef>
              <a:spcAft>
                <a:spcPts val="0"/>
              </a:spcAft>
              <a:buNone/>
            </a:pPr>
            <a:r>
              <a:rPr lang="en">
                <a:latin typeface="Calibri"/>
                <a:ea typeface="Calibri"/>
                <a:cs typeface="Calibri"/>
                <a:sym typeface="Calibri"/>
              </a:rPr>
              <a:t>Gen AI can be leveraged in multiple ways</a:t>
            </a:r>
            <a:endParaRPr>
              <a:latin typeface="Calibri"/>
              <a:ea typeface="Calibri"/>
              <a:cs typeface="Calibri"/>
              <a:sym typeface="Calibri"/>
            </a:endParaRPr>
          </a:p>
          <a:p>
            <a:pPr marL="457200" lvl="0" indent="-381000" algn="l" rtl="0">
              <a:spcBef>
                <a:spcPts val="0"/>
              </a:spcBef>
              <a:spcAft>
                <a:spcPts val="0"/>
              </a:spcAft>
              <a:buSzPts val="2400"/>
              <a:buFont typeface="Calibri"/>
              <a:buChar char="◎"/>
            </a:pPr>
            <a:r>
              <a:rPr lang="en">
                <a:latin typeface="Calibri"/>
                <a:ea typeface="Calibri"/>
                <a:cs typeface="Calibri"/>
                <a:sym typeface="Calibri"/>
              </a:rPr>
              <a:t>Brainstorming formative and summative assessment ideas.</a:t>
            </a:r>
            <a:endParaRPr>
              <a:latin typeface="Calibri"/>
              <a:ea typeface="Calibri"/>
              <a:cs typeface="Calibri"/>
              <a:sym typeface="Calibri"/>
            </a:endParaRPr>
          </a:p>
          <a:p>
            <a:pPr marL="457200" lvl="0" indent="-381000" algn="l" rtl="0">
              <a:spcBef>
                <a:spcPts val="0"/>
              </a:spcBef>
              <a:spcAft>
                <a:spcPts val="0"/>
              </a:spcAft>
              <a:buSzPts val="2400"/>
              <a:buFont typeface="Calibri"/>
              <a:buChar char="◎"/>
            </a:pPr>
            <a:r>
              <a:rPr lang="en">
                <a:latin typeface="Calibri"/>
                <a:ea typeface="Calibri"/>
                <a:cs typeface="Calibri"/>
                <a:sym typeface="Calibri"/>
              </a:rPr>
              <a:t>Creating drafts of assessments, including variations of similar assignments such as case studies and test bank questions. </a:t>
            </a:r>
            <a:endParaRPr>
              <a:latin typeface="Calibri"/>
              <a:ea typeface="Calibri"/>
              <a:cs typeface="Calibri"/>
              <a:sym typeface="Calibri"/>
            </a:endParaRPr>
          </a:p>
          <a:p>
            <a:pPr marL="457200" lvl="0" indent="-381000" algn="l" rtl="0">
              <a:spcBef>
                <a:spcPts val="0"/>
              </a:spcBef>
              <a:spcAft>
                <a:spcPts val="0"/>
              </a:spcAft>
              <a:buSzPts val="2400"/>
              <a:buFont typeface="Calibri"/>
              <a:buChar char="◎"/>
            </a:pPr>
            <a:r>
              <a:rPr lang="en">
                <a:latin typeface="Calibri"/>
                <a:ea typeface="Calibri"/>
                <a:cs typeface="Calibri"/>
                <a:sym typeface="Calibri"/>
              </a:rPr>
              <a:t>Creating drafts of rubric language</a:t>
            </a:r>
            <a:endParaRPr>
              <a:latin typeface="Calibri"/>
              <a:ea typeface="Calibri"/>
              <a:cs typeface="Calibri"/>
              <a:sym typeface="Calibri"/>
            </a:endParaRPr>
          </a:p>
          <a:p>
            <a:pPr marL="457200" lvl="0" indent="-381000" algn="l" rtl="0">
              <a:spcBef>
                <a:spcPts val="0"/>
              </a:spcBef>
              <a:spcAft>
                <a:spcPts val="0"/>
              </a:spcAft>
              <a:buSzPts val="2400"/>
              <a:buFont typeface="Calibri"/>
              <a:buChar char="◎"/>
            </a:pPr>
            <a:r>
              <a:rPr lang="en">
                <a:latin typeface="Calibri"/>
                <a:ea typeface="Calibri"/>
                <a:cs typeface="Calibri"/>
                <a:sym typeface="Calibri"/>
              </a:rPr>
              <a:t>Assisting with feedback content and tone</a:t>
            </a:r>
            <a:endParaRPr>
              <a:latin typeface="Calibri"/>
              <a:ea typeface="Calibri"/>
              <a:cs typeface="Calibri"/>
              <a:sym typeface="Calibri"/>
            </a:endParaRPr>
          </a:p>
          <a:p>
            <a:pPr marL="457200" lvl="0" indent="0" algn="l" rtl="0">
              <a:lnSpc>
                <a:spcPct val="100000"/>
              </a:lnSpc>
              <a:spcBef>
                <a:spcPts val="0"/>
              </a:spcBef>
              <a:spcAft>
                <a:spcPts val="0"/>
              </a:spcAft>
              <a:buNone/>
            </a:pPr>
            <a:endParaRPr/>
          </a:p>
        </p:txBody>
      </p:sp>
      <p:sp>
        <p:nvSpPr>
          <p:cNvPr id="312" name="Google Shape;312;p26"/>
          <p:cNvSpPr txBox="1">
            <a:spLocks noGrp="1"/>
          </p:cNvSpPr>
          <p:nvPr>
            <p:ph type="sldNum" idx="12"/>
          </p:nvPr>
        </p:nvSpPr>
        <p:spPr>
          <a:xfrm>
            <a:off x="84043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27"/>
          <p:cNvSpPr txBox="1">
            <a:spLocks noGrp="1"/>
          </p:cNvSpPr>
          <p:nvPr>
            <p:ph type="title"/>
          </p:nvPr>
        </p:nvSpPr>
        <p:spPr>
          <a:xfrm>
            <a:off x="1478375" y="235420"/>
            <a:ext cx="7571700" cy="70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000"/>
              <a:buNone/>
            </a:pPr>
            <a:r>
              <a:rPr lang="en" sz="3600" b="1">
                <a:latin typeface="Calibri"/>
                <a:ea typeface="Calibri"/>
                <a:cs typeface="Calibri"/>
                <a:sym typeface="Calibri"/>
              </a:rPr>
              <a:t>Stage 2: Assessment Examples</a:t>
            </a:r>
            <a:endParaRPr sz="3600" b="1">
              <a:latin typeface="Calibri"/>
              <a:ea typeface="Calibri"/>
              <a:cs typeface="Calibri"/>
              <a:sym typeface="Calibri"/>
            </a:endParaRPr>
          </a:p>
        </p:txBody>
      </p:sp>
      <p:sp>
        <p:nvSpPr>
          <p:cNvPr id="318" name="Google Shape;318;p27"/>
          <p:cNvSpPr txBox="1">
            <a:spLocks noGrp="1"/>
          </p:cNvSpPr>
          <p:nvPr>
            <p:ph type="body" idx="1"/>
          </p:nvPr>
        </p:nvSpPr>
        <p:spPr>
          <a:xfrm>
            <a:off x="328950" y="1059175"/>
            <a:ext cx="2086500" cy="2979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300" b="1">
                <a:solidFill>
                  <a:srgbClr val="0D0D0D"/>
                </a:solidFill>
                <a:highlight>
                  <a:srgbClr val="FFFFFF"/>
                </a:highlight>
                <a:latin typeface="Calibri"/>
                <a:ea typeface="Calibri"/>
                <a:cs typeface="Calibri"/>
                <a:sym typeface="Calibri"/>
              </a:rPr>
              <a:t>Prompt</a:t>
            </a:r>
            <a:endParaRPr sz="1300" b="1">
              <a:solidFill>
                <a:srgbClr val="0D0D0D"/>
              </a:solidFill>
              <a:highlight>
                <a:srgbClr val="FFFFFF"/>
              </a:highlight>
              <a:latin typeface="Calibri"/>
              <a:ea typeface="Calibri"/>
              <a:cs typeface="Calibri"/>
              <a:sym typeface="Calibri"/>
            </a:endParaRPr>
          </a:p>
          <a:p>
            <a:pPr marL="0" lvl="0" indent="0" algn="l" rtl="0">
              <a:lnSpc>
                <a:spcPct val="100000"/>
              </a:lnSpc>
              <a:spcBef>
                <a:spcPts val="600"/>
              </a:spcBef>
              <a:spcAft>
                <a:spcPts val="0"/>
              </a:spcAft>
              <a:buSzPts val="2400"/>
              <a:buNone/>
            </a:pPr>
            <a:r>
              <a:rPr lang="en" sz="1300">
                <a:solidFill>
                  <a:srgbClr val="0D0D0D"/>
                </a:solidFill>
                <a:highlight>
                  <a:srgbClr val="FFFFFF"/>
                </a:highlight>
                <a:latin typeface="Calibri"/>
                <a:ea typeface="Calibri"/>
                <a:cs typeface="Calibri"/>
                <a:sym typeface="Calibri"/>
              </a:rPr>
              <a:t>Design an assessment for the end of a learning module on Developmental Psychology. Bloom's Taxonomy levels to include are understanding and applying. The assessment should include multiple-choice questions, short-answer questions, and a scenario-based question to thoroughly assess learner competency.</a:t>
            </a:r>
            <a:endParaRPr sz="2500">
              <a:latin typeface="Calibri"/>
              <a:ea typeface="Calibri"/>
              <a:cs typeface="Calibri"/>
              <a:sym typeface="Calibri"/>
            </a:endParaRPr>
          </a:p>
        </p:txBody>
      </p:sp>
      <p:sp>
        <p:nvSpPr>
          <p:cNvPr id="319" name="Google Shape;319;p27"/>
          <p:cNvSpPr txBox="1">
            <a:spLocks noGrp="1"/>
          </p:cNvSpPr>
          <p:nvPr>
            <p:ph type="sldNum" idx="12"/>
          </p:nvPr>
        </p:nvSpPr>
        <p:spPr>
          <a:xfrm>
            <a:off x="84043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16</a:t>
            </a:fld>
            <a:endParaRPr/>
          </a:p>
        </p:txBody>
      </p:sp>
      <p:pic>
        <p:nvPicPr>
          <p:cNvPr id="320" name="Google Shape;320;p27"/>
          <p:cNvPicPr preferRelativeResize="0"/>
          <p:nvPr/>
        </p:nvPicPr>
        <p:blipFill>
          <a:blip r:embed="rId3">
            <a:alphaModFix/>
          </a:blip>
          <a:stretch>
            <a:fillRect/>
          </a:stretch>
        </p:blipFill>
        <p:spPr>
          <a:xfrm>
            <a:off x="2567850" y="1125025"/>
            <a:ext cx="6110150" cy="30202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28"/>
          <p:cNvSpPr txBox="1">
            <a:spLocks noGrp="1"/>
          </p:cNvSpPr>
          <p:nvPr>
            <p:ph type="title"/>
          </p:nvPr>
        </p:nvSpPr>
        <p:spPr>
          <a:xfrm>
            <a:off x="1466025" y="287370"/>
            <a:ext cx="7571700" cy="70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000"/>
              <a:buNone/>
            </a:pPr>
            <a:r>
              <a:rPr lang="en" sz="3600" b="1">
                <a:latin typeface="Calibri"/>
                <a:ea typeface="Calibri"/>
                <a:cs typeface="Calibri"/>
                <a:sym typeface="Calibri"/>
              </a:rPr>
              <a:t>Stage 2: Case Study Example 1</a:t>
            </a:r>
            <a:endParaRPr sz="3600" b="1">
              <a:latin typeface="Calibri"/>
              <a:ea typeface="Calibri"/>
              <a:cs typeface="Calibri"/>
              <a:sym typeface="Calibri"/>
            </a:endParaRPr>
          </a:p>
        </p:txBody>
      </p:sp>
      <p:sp>
        <p:nvSpPr>
          <p:cNvPr id="326" name="Google Shape;326;p28"/>
          <p:cNvSpPr txBox="1">
            <a:spLocks noGrp="1"/>
          </p:cNvSpPr>
          <p:nvPr>
            <p:ph type="body" idx="1"/>
          </p:nvPr>
        </p:nvSpPr>
        <p:spPr>
          <a:xfrm>
            <a:off x="155950" y="989975"/>
            <a:ext cx="2418000" cy="4084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400" b="1">
                <a:solidFill>
                  <a:srgbClr val="0D0D0D"/>
                </a:solidFill>
                <a:highlight>
                  <a:srgbClr val="FFFFFF"/>
                </a:highlight>
                <a:latin typeface="Calibri"/>
                <a:ea typeface="Calibri"/>
                <a:cs typeface="Calibri"/>
                <a:sym typeface="Calibri"/>
              </a:rPr>
              <a:t>Prompt - Create Case Study Draft</a:t>
            </a:r>
            <a:endParaRPr sz="1400" b="1">
              <a:solidFill>
                <a:srgbClr val="0D0D0D"/>
              </a:solidFill>
              <a:highlight>
                <a:srgbClr val="FFFFFF"/>
              </a:highlight>
              <a:latin typeface="Calibri"/>
              <a:ea typeface="Calibri"/>
              <a:cs typeface="Calibri"/>
              <a:sym typeface="Calibri"/>
            </a:endParaRPr>
          </a:p>
          <a:p>
            <a:pPr marL="0" lvl="0" indent="0" algn="l" rtl="0">
              <a:lnSpc>
                <a:spcPct val="100000"/>
              </a:lnSpc>
              <a:spcBef>
                <a:spcPts val="600"/>
              </a:spcBef>
              <a:spcAft>
                <a:spcPts val="0"/>
              </a:spcAft>
              <a:buSzPts val="2400"/>
              <a:buNone/>
            </a:pPr>
            <a:r>
              <a:rPr lang="en" sz="1200">
                <a:solidFill>
                  <a:srgbClr val="0D0D0D"/>
                </a:solidFill>
                <a:highlight>
                  <a:srgbClr val="FFFFFF"/>
                </a:highlight>
                <a:latin typeface="Calibri"/>
                <a:ea typeface="Calibri"/>
                <a:cs typeface="Calibri"/>
                <a:sym typeface="Calibri"/>
              </a:rPr>
              <a:t>You are an expert in instructional design and human resource management. Create a detailed case study about a fictitious organization that assesses the following outcome - "Leverage key terms, theories/concepts and practices within the field of human resource management to develop innovative solutions to common personnel problems within organizations." Include details about the organization characteristics and demographics as well as outline the problem, who is involved, how long it has been going on, and the impact it is having on other employees and the organization. </a:t>
            </a:r>
            <a:endParaRPr sz="1200">
              <a:latin typeface="Calibri"/>
              <a:ea typeface="Calibri"/>
              <a:cs typeface="Calibri"/>
              <a:sym typeface="Calibri"/>
            </a:endParaRPr>
          </a:p>
        </p:txBody>
      </p:sp>
      <p:sp>
        <p:nvSpPr>
          <p:cNvPr id="327" name="Google Shape;327;p28"/>
          <p:cNvSpPr txBox="1">
            <a:spLocks noGrp="1"/>
          </p:cNvSpPr>
          <p:nvPr>
            <p:ph type="sldNum" idx="12"/>
          </p:nvPr>
        </p:nvSpPr>
        <p:spPr>
          <a:xfrm>
            <a:off x="84043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17</a:t>
            </a:fld>
            <a:endParaRPr/>
          </a:p>
        </p:txBody>
      </p:sp>
      <p:pic>
        <p:nvPicPr>
          <p:cNvPr id="328" name="Google Shape;328;p28"/>
          <p:cNvPicPr preferRelativeResize="0"/>
          <p:nvPr/>
        </p:nvPicPr>
        <p:blipFill>
          <a:blip r:embed="rId3">
            <a:alphaModFix/>
          </a:blip>
          <a:stretch>
            <a:fillRect/>
          </a:stretch>
        </p:blipFill>
        <p:spPr>
          <a:xfrm>
            <a:off x="2720775" y="1201145"/>
            <a:ext cx="6316949" cy="325098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29"/>
          <p:cNvSpPr txBox="1">
            <a:spLocks noGrp="1"/>
          </p:cNvSpPr>
          <p:nvPr>
            <p:ph type="title"/>
          </p:nvPr>
        </p:nvSpPr>
        <p:spPr>
          <a:xfrm>
            <a:off x="786175" y="71900"/>
            <a:ext cx="8065200" cy="70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000"/>
              <a:buNone/>
            </a:pPr>
            <a:r>
              <a:rPr lang="en" sz="3600" b="1">
                <a:latin typeface="Calibri"/>
                <a:ea typeface="Calibri"/>
                <a:cs typeface="Calibri"/>
                <a:sym typeface="Calibri"/>
              </a:rPr>
              <a:t>Stage 2: Case Study Example 1, cont.</a:t>
            </a:r>
            <a:endParaRPr sz="3600" b="1">
              <a:latin typeface="Calibri"/>
              <a:ea typeface="Calibri"/>
              <a:cs typeface="Calibri"/>
              <a:sym typeface="Calibri"/>
            </a:endParaRPr>
          </a:p>
        </p:txBody>
      </p:sp>
      <p:sp>
        <p:nvSpPr>
          <p:cNvPr id="334" name="Google Shape;334;p29"/>
          <p:cNvSpPr txBox="1">
            <a:spLocks noGrp="1"/>
          </p:cNvSpPr>
          <p:nvPr>
            <p:ph type="sldNum" idx="12"/>
          </p:nvPr>
        </p:nvSpPr>
        <p:spPr>
          <a:xfrm>
            <a:off x="84043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18</a:t>
            </a:fld>
            <a:endParaRPr/>
          </a:p>
        </p:txBody>
      </p:sp>
      <p:pic>
        <p:nvPicPr>
          <p:cNvPr id="335" name="Google Shape;335;p29"/>
          <p:cNvPicPr preferRelativeResize="0"/>
          <p:nvPr/>
        </p:nvPicPr>
        <p:blipFill>
          <a:blip r:embed="rId3">
            <a:alphaModFix/>
          </a:blip>
          <a:stretch>
            <a:fillRect/>
          </a:stretch>
        </p:blipFill>
        <p:spPr>
          <a:xfrm>
            <a:off x="121925" y="774500"/>
            <a:ext cx="5020625" cy="1732475"/>
          </a:xfrm>
          <a:prstGeom prst="rect">
            <a:avLst/>
          </a:prstGeom>
          <a:noFill/>
          <a:ln>
            <a:noFill/>
          </a:ln>
        </p:spPr>
      </p:pic>
      <p:pic>
        <p:nvPicPr>
          <p:cNvPr id="336" name="Google Shape;336;p29"/>
          <p:cNvPicPr preferRelativeResize="0"/>
          <p:nvPr/>
        </p:nvPicPr>
        <p:blipFill>
          <a:blip r:embed="rId4">
            <a:alphaModFix/>
          </a:blip>
          <a:stretch>
            <a:fillRect/>
          </a:stretch>
        </p:blipFill>
        <p:spPr>
          <a:xfrm>
            <a:off x="2864675" y="2189550"/>
            <a:ext cx="5128700" cy="27406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30"/>
          <p:cNvSpPr txBox="1">
            <a:spLocks noGrp="1"/>
          </p:cNvSpPr>
          <p:nvPr>
            <p:ph type="title"/>
          </p:nvPr>
        </p:nvSpPr>
        <p:spPr>
          <a:xfrm>
            <a:off x="1774325" y="131325"/>
            <a:ext cx="6016200" cy="70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000"/>
              <a:buNone/>
            </a:pPr>
            <a:r>
              <a:rPr lang="en" sz="3600" b="1">
                <a:latin typeface="Calibri"/>
                <a:ea typeface="Calibri"/>
                <a:cs typeface="Calibri"/>
                <a:sym typeface="Calibri"/>
              </a:rPr>
              <a:t>Stage 2: Case Study Example 2</a:t>
            </a:r>
            <a:endParaRPr sz="3600" b="1">
              <a:latin typeface="Calibri"/>
              <a:ea typeface="Calibri"/>
              <a:cs typeface="Calibri"/>
              <a:sym typeface="Calibri"/>
            </a:endParaRPr>
          </a:p>
        </p:txBody>
      </p:sp>
      <p:sp>
        <p:nvSpPr>
          <p:cNvPr id="342" name="Google Shape;342;p30"/>
          <p:cNvSpPr txBox="1">
            <a:spLocks noGrp="1"/>
          </p:cNvSpPr>
          <p:nvPr>
            <p:ph type="body" idx="1"/>
          </p:nvPr>
        </p:nvSpPr>
        <p:spPr>
          <a:xfrm>
            <a:off x="328950" y="1059175"/>
            <a:ext cx="2279700" cy="3765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300" b="1">
                <a:solidFill>
                  <a:srgbClr val="0D0D0D"/>
                </a:solidFill>
                <a:highlight>
                  <a:srgbClr val="FFFFFF"/>
                </a:highlight>
                <a:latin typeface="Calibri"/>
                <a:ea typeface="Calibri"/>
                <a:cs typeface="Calibri"/>
                <a:sym typeface="Calibri"/>
              </a:rPr>
              <a:t>Prompt - Create Case Study Assignment Directions</a:t>
            </a:r>
            <a:endParaRPr sz="1300" b="1">
              <a:solidFill>
                <a:srgbClr val="0D0D0D"/>
              </a:solidFill>
              <a:highlight>
                <a:srgbClr val="FFFFFF"/>
              </a:highlight>
              <a:latin typeface="Calibri"/>
              <a:ea typeface="Calibri"/>
              <a:cs typeface="Calibri"/>
              <a:sym typeface="Calibri"/>
            </a:endParaRPr>
          </a:p>
          <a:p>
            <a:pPr marL="0" lvl="0" indent="0" algn="l" rtl="0">
              <a:lnSpc>
                <a:spcPct val="100000"/>
              </a:lnSpc>
              <a:spcBef>
                <a:spcPts val="600"/>
              </a:spcBef>
              <a:spcAft>
                <a:spcPts val="0"/>
              </a:spcAft>
              <a:buSzPts val="2400"/>
              <a:buNone/>
            </a:pPr>
            <a:r>
              <a:rPr lang="en" sz="1300">
                <a:solidFill>
                  <a:srgbClr val="0D0D0D"/>
                </a:solidFill>
                <a:highlight>
                  <a:srgbClr val="FFFFFF"/>
                </a:highlight>
                <a:latin typeface="Calibri"/>
                <a:ea typeface="Calibri"/>
                <a:cs typeface="Calibri"/>
                <a:sym typeface="Calibri"/>
              </a:rPr>
              <a:t>You are an expert instructional designer. Create assignment directions for a case study project for college level students in a human resources course based on the case study shared at the end of this prompt. Include the purpose of the assignment, the steps to successfully complete the assignment, and the specific formatting and reference details. Use the following case study: [INSERT ENTIRE CASE STUDY IN QUOTATIONS].</a:t>
            </a:r>
            <a:endParaRPr sz="1300">
              <a:solidFill>
                <a:srgbClr val="0D0D0D"/>
              </a:solidFill>
              <a:highlight>
                <a:srgbClr val="FFFFFF"/>
              </a:highlight>
              <a:latin typeface="Calibri"/>
              <a:ea typeface="Calibri"/>
              <a:cs typeface="Calibri"/>
              <a:sym typeface="Calibri"/>
            </a:endParaRPr>
          </a:p>
          <a:p>
            <a:pPr marL="0" lvl="0" indent="0" algn="l" rtl="0">
              <a:spcBef>
                <a:spcPts val="600"/>
              </a:spcBef>
              <a:spcAft>
                <a:spcPts val="0"/>
              </a:spcAft>
              <a:buNone/>
            </a:pPr>
            <a:endParaRPr sz="1100">
              <a:solidFill>
                <a:srgbClr val="000000"/>
              </a:solidFill>
            </a:endParaRPr>
          </a:p>
          <a:p>
            <a:pPr marL="0" lvl="0" indent="0" algn="l" rtl="0">
              <a:spcBef>
                <a:spcPts val="600"/>
              </a:spcBef>
              <a:spcAft>
                <a:spcPts val="0"/>
              </a:spcAft>
              <a:buNone/>
            </a:pPr>
            <a:endParaRPr sz="1200">
              <a:solidFill>
                <a:srgbClr val="0D0D0D"/>
              </a:solidFill>
              <a:highlight>
                <a:srgbClr val="FFFFFF"/>
              </a:highlight>
              <a:latin typeface="Roboto"/>
              <a:ea typeface="Roboto"/>
              <a:cs typeface="Roboto"/>
              <a:sym typeface="Roboto"/>
            </a:endParaRPr>
          </a:p>
          <a:p>
            <a:pPr marL="0" lvl="0" indent="0" algn="l" rtl="0">
              <a:lnSpc>
                <a:spcPct val="100000"/>
              </a:lnSpc>
              <a:spcBef>
                <a:spcPts val="600"/>
              </a:spcBef>
              <a:spcAft>
                <a:spcPts val="0"/>
              </a:spcAft>
              <a:buSzPts val="2400"/>
              <a:buNone/>
            </a:pPr>
            <a:endParaRPr sz="1000"/>
          </a:p>
        </p:txBody>
      </p:sp>
      <p:sp>
        <p:nvSpPr>
          <p:cNvPr id="343" name="Google Shape;343;p30"/>
          <p:cNvSpPr txBox="1">
            <a:spLocks noGrp="1"/>
          </p:cNvSpPr>
          <p:nvPr>
            <p:ph type="sldNum" idx="12"/>
          </p:nvPr>
        </p:nvSpPr>
        <p:spPr>
          <a:xfrm>
            <a:off x="84043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19</a:t>
            </a:fld>
            <a:endParaRPr/>
          </a:p>
        </p:txBody>
      </p:sp>
      <p:pic>
        <p:nvPicPr>
          <p:cNvPr id="344" name="Google Shape;344;p30"/>
          <p:cNvPicPr preferRelativeResize="0"/>
          <p:nvPr/>
        </p:nvPicPr>
        <p:blipFill>
          <a:blip r:embed="rId3">
            <a:alphaModFix/>
          </a:blip>
          <a:stretch>
            <a:fillRect/>
          </a:stretch>
        </p:blipFill>
        <p:spPr>
          <a:xfrm>
            <a:off x="2827050" y="1125025"/>
            <a:ext cx="5577325" cy="316678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3"/>
          <p:cNvSpPr/>
          <p:nvPr/>
        </p:nvSpPr>
        <p:spPr>
          <a:xfrm>
            <a:off x="5725650" y="909615"/>
            <a:ext cx="1875600" cy="1852800"/>
          </a:xfrm>
          <a:prstGeom prst="ellipse">
            <a:avLst/>
          </a:prstGeom>
          <a:noFill/>
          <a:ln w="9525" cap="flat" cmpd="sng">
            <a:solidFill>
              <a:srgbClr val="CFD8DC"/>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13"/>
          <p:cNvSpPr txBox="1">
            <a:spLocks noGrp="1"/>
          </p:cNvSpPr>
          <p:nvPr>
            <p:ph type="ctrTitle" idx="4294967295"/>
          </p:nvPr>
        </p:nvSpPr>
        <p:spPr>
          <a:xfrm>
            <a:off x="640975" y="207600"/>
            <a:ext cx="4900500" cy="9219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accent1"/>
              </a:buClr>
              <a:buSzPts val="2000"/>
              <a:buFont typeface="Roboto Slab"/>
              <a:buNone/>
            </a:pPr>
            <a:r>
              <a:rPr lang="en" sz="3600" b="1">
                <a:latin typeface="Calibri"/>
                <a:ea typeface="Calibri"/>
                <a:cs typeface="Calibri"/>
                <a:sym typeface="Calibri"/>
              </a:rPr>
              <a:t>Primary Objective</a:t>
            </a:r>
            <a:endParaRPr sz="3600" b="1" i="0" u="none" strike="noStrike" cap="none">
              <a:solidFill>
                <a:schemeClr val="accent1"/>
              </a:solidFill>
              <a:latin typeface="Calibri"/>
              <a:ea typeface="Calibri"/>
              <a:cs typeface="Calibri"/>
              <a:sym typeface="Calibri"/>
            </a:endParaRPr>
          </a:p>
        </p:txBody>
      </p:sp>
      <p:sp>
        <p:nvSpPr>
          <p:cNvPr id="78" name="Google Shape;78;p13"/>
          <p:cNvSpPr txBox="1">
            <a:spLocks noGrp="1"/>
          </p:cNvSpPr>
          <p:nvPr>
            <p:ph type="subTitle" idx="4294967295"/>
          </p:nvPr>
        </p:nvSpPr>
        <p:spPr>
          <a:xfrm>
            <a:off x="640975" y="1356350"/>
            <a:ext cx="4754100" cy="2491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Clr>
                <a:schemeClr val="accent4"/>
              </a:buClr>
              <a:buSzPts val="3000"/>
              <a:buFont typeface="Arial"/>
              <a:buNone/>
            </a:pPr>
            <a:r>
              <a:rPr lang="en" sz="2600">
                <a:latin typeface="Calibri"/>
                <a:ea typeface="Calibri"/>
                <a:cs typeface="Calibri"/>
                <a:sym typeface="Calibri"/>
              </a:rPr>
              <a:t>Increase knowledge and ability to leverage generative AI successfully into curriculum development, review, and revision to create more engaging, personalized, and creative learning experiences.</a:t>
            </a:r>
            <a:endParaRPr sz="2600" i="0" u="none" strike="noStrike" cap="none">
              <a:solidFill>
                <a:schemeClr val="dk1"/>
              </a:solidFill>
              <a:latin typeface="Calibri"/>
              <a:ea typeface="Calibri"/>
              <a:cs typeface="Calibri"/>
              <a:sym typeface="Calibri"/>
            </a:endParaRPr>
          </a:p>
        </p:txBody>
      </p:sp>
      <p:cxnSp>
        <p:nvCxnSpPr>
          <p:cNvPr id="79" name="Google Shape;79;p13"/>
          <p:cNvCxnSpPr/>
          <p:nvPr/>
        </p:nvCxnSpPr>
        <p:spPr>
          <a:xfrm rot="10800000" flipH="1">
            <a:off x="6805299" y="540952"/>
            <a:ext cx="143700" cy="377100"/>
          </a:xfrm>
          <a:prstGeom prst="straightConnector1">
            <a:avLst/>
          </a:prstGeom>
          <a:noFill/>
          <a:ln w="9525" cap="flat" cmpd="sng">
            <a:solidFill>
              <a:srgbClr val="CFD8DC"/>
            </a:solidFill>
            <a:prstDash val="solid"/>
            <a:round/>
            <a:headEnd type="none" w="sm" len="sm"/>
            <a:tailEnd type="none" w="sm" len="sm"/>
          </a:ln>
        </p:spPr>
      </p:cxnSp>
      <p:cxnSp>
        <p:nvCxnSpPr>
          <p:cNvPr id="80" name="Google Shape;80;p13"/>
          <p:cNvCxnSpPr/>
          <p:nvPr/>
        </p:nvCxnSpPr>
        <p:spPr>
          <a:xfrm flipH="1">
            <a:off x="7451750" y="1182125"/>
            <a:ext cx="337200" cy="131100"/>
          </a:xfrm>
          <a:prstGeom prst="straightConnector1">
            <a:avLst/>
          </a:prstGeom>
          <a:noFill/>
          <a:ln w="9525" cap="flat" cmpd="sng">
            <a:solidFill>
              <a:srgbClr val="CFD8DC"/>
            </a:solidFill>
            <a:prstDash val="solid"/>
            <a:round/>
            <a:headEnd type="none" w="sm" len="sm"/>
            <a:tailEnd type="none" w="sm" len="sm"/>
          </a:ln>
        </p:spPr>
      </p:cxnSp>
      <p:cxnSp>
        <p:nvCxnSpPr>
          <p:cNvPr id="81" name="Google Shape;81;p13"/>
          <p:cNvCxnSpPr>
            <a:endCxn id="76" idx="6"/>
          </p:cNvCxnSpPr>
          <p:nvPr/>
        </p:nvCxnSpPr>
        <p:spPr>
          <a:xfrm rot="10800000">
            <a:off x="7601250" y="1836015"/>
            <a:ext cx="998100" cy="98100"/>
          </a:xfrm>
          <a:prstGeom prst="straightConnector1">
            <a:avLst/>
          </a:prstGeom>
          <a:noFill/>
          <a:ln w="9525" cap="flat" cmpd="sng">
            <a:solidFill>
              <a:srgbClr val="CFD8DC"/>
            </a:solidFill>
            <a:prstDash val="solid"/>
            <a:round/>
            <a:headEnd type="none" w="sm" len="sm"/>
            <a:tailEnd type="none" w="sm" len="sm"/>
          </a:ln>
        </p:spPr>
      </p:cxnSp>
      <p:sp>
        <p:nvSpPr>
          <p:cNvPr id="82" name="Google Shape;82;p13"/>
          <p:cNvSpPr/>
          <p:nvPr/>
        </p:nvSpPr>
        <p:spPr>
          <a:xfrm>
            <a:off x="5875408" y="1057537"/>
            <a:ext cx="1576200" cy="1556700"/>
          </a:xfrm>
          <a:prstGeom prst="ellipse">
            <a:avLst/>
          </a:prstGeom>
          <a:noFill/>
          <a:ln w="19050" cap="flat" cmpd="sng">
            <a:solidFill>
              <a:srgbClr val="CFD8D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13"/>
          <p:cNvSpPr txBox="1">
            <a:spLocks noGrp="1"/>
          </p:cNvSpPr>
          <p:nvPr>
            <p:ph type="sldNum" idx="12"/>
          </p:nvPr>
        </p:nvSpPr>
        <p:spPr>
          <a:xfrm>
            <a:off x="84043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2</a:t>
            </a:fld>
            <a:endParaRPr/>
          </a:p>
        </p:txBody>
      </p:sp>
      <p:grpSp>
        <p:nvGrpSpPr>
          <p:cNvPr id="84" name="Google Shape;84;p13"/>
          <p:cNvGrpSpPr/>
          <p:nvPr/>
        </p:nvGrpSpPr>
        <p:grpSpPr>
          <a:xfrm>
            <a:off x="6134771" y="1287885"/>
            <a:ext cx="1057462" cy="1095969"/>
            <a:chOff x="6506504" y="937343"/>
            <a:chExt cx="744272" cy="793950"/>
          </a:xfrm>
        </p:grpSpPr>
        <p:sp>
          <p:nvSpPr>
            <p:cNvPr id="85" name="Google Shape;85;p13" descr="Lighbulb"/>
            <p:cNvSpPr/>
            <p:nvPr/>
          </p:nvSpPr>
          <p:spPr>
            <a:xfrm>
              <a:off x="6666683" y="1079385"/>
              <a:ext cx="422268" cy="171940"/>
            </a:xfrm>
            <a:custGeom>
              <a:avLst/>
              <a:gdLst/>
              <a:ahLst/>
              <a:cxnLst/>
              <a:rect l="l" t="t" r="r" b="b"/>
              <a:pathLst>
                <a:path w="2085276" h="859701" extrusionOk="0">
                  <a:moveTo>
                    <a:pt x="2085276" y="859701"/>
                  </a:moveTo>
                  <a:cubicBezTo>
                    <a:pt x="2064893" y="746925"/>
                    <a:pt x="2027047" y="641516"/>
                    <a:pt x="1974723" y="545821"/>
                  </a:cubicBezTo>
                  <a:lnTo>
                    <a:pt x="1952816" y="507721"/>
                  </a:lnTo>
                  <a:cubicBezTo>
                    <a:pt x="1535303" y="-176492"/>
                    <a:pt x="577914" y="-161950"/>
                    <a:pt x="140271" y="507721"/>
                  </a:cubicBezTo>
                  <a:lnTo>
                    <a:pt x="116523" y="545821"/>
                  </a:lnTo>
                  <a:cubicBezTo>
                    <a:pt x="57721" y="643421"/>
                    <a:pt x="18098" y="749783"/>
                    <a:pt x="0" y="859701"/>
                  </a:cubicBezTo>
                  <a:lnTo>
                    <a:pt x="2085276" y="859701"/>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6" name="Google Shape;86;p13"/>
            <p:cNvSpPr/>
            <p:nvPr/>
          </p:nvSpPr>
          <p:spPr>
            <a:xfrm>
              <a:off x="6664423" y="1259933"/>
              <a:ext cx="427985" cy="171450"/>
            </a:xfrm>
            <a:custGeom>
              <a:avLst/>
              <a:gdLst/>
              <a:ahLst/>
              <a:cxnLst/>
              <a:rect l="l" t="t" r="r" b="b"/>
              <a:pathLst>
                <a:path w="2113506" h="857250" extrusionOk="0">
                  <a:moveTo>
                    <a:pt x="3910" y="178753"/>
                  </a:moveTo>
                  <a:cubicBezTo>
                    <a:pt x="22706" y="451485"/>
                    <a:pt x="153833" y="652844"/>
                    <a:pt x="287056" y="857250"/>
                  </a:cubicBezTo>
                  <a:lnTo>
                    <a:pt x="1834170" y="857250"/>
                  </a:lnTo>
                  <a:cubicBezTo>
                    <a:pt x="1971457" y="654495"/>
                    <a:pt x="2109316" y="461137"/>
                    <a:pt x="2113316" y="178753"/>
                  </a:cubicBezTo>
                  <a:lnTo>
                    <a:pt x="2113507" y="140653"/>
                  </a:lnTo>
                  <a:cubicBezTo>
                    <a:pt x="2112935" y="92710"/>
                    <a:pt x="2109125" y="45784"/>
                    <a:pt x="2102585" y="0"/>
                  </a:cubicBezTo>
                  <a:lnTo>
                    <a:pt x="5815" y="0"/>
                  </a:lnTo>
                  <a:cubicBezTo>
                    <a:pt x="-1170" y="58991"/>
                    <a:pt x="-1932" y="118872"/>
                    <a:pt x="3910" y="178753"/>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7" name="Google Shape;87;p13"/>
            <p:cNvSpPr/>
            <p:nvPr/>
          </p:nvSpPr>
          <p:spPr>
            <a:xfrm>
              <a:off x="6727642" y="1439988"/>
              <a:ext cx="303068" cy="171348"/>
            </a:xfrm>
            <a:custGeom>
              <a:avLst/>
              <a:gdLst/>
              <a:ahLst/>
              <a:cxnLst/>
              <a:rect l="l" t="t" r="r" b="b"/>
              <a:pathLst>
                <a:path w="1496631" h="856741" extrusionOk="0">
                  <a:moveTo>
                    <a:pt x="0" y="0"/>
                  </a:moveTo>
                  <a:cubicBezTo>
                    <a:pt x="63500" y="97853"/>
                    <a:pt x="125984" y="197485"/>
                    <a:pt x="175451" y="306896"/>
                  </a:cubicBezTo>
                  <a:lnTo>
                    <a:pt x="191071" y="344996"/>
                  </a:lnTo>
                  <a:cubicBezTo>
                    <a:pt x="230060" y="445262"/>
                    <a:pt x="254762" y="554419"/>
                    <a:pt x="254762" y="679895"/>
                  </a:cubicBezTo>
                  <a:cubicBezTo>
                    <a:pt x="254762" y="777558"/>
                    <a:pt x="333946" y="856742"/>
                    <a:pt x="431610" y="856742"/>
                  </a:cubicBezTo>
                  <a:lnTo>
                    <a:pt x="1080960" y="856742"/>
                  </a:lnTo>
                  <a:cubicBezTo>
                    <a:pt x="1189609" y="856488"/>
                    <a:pt x="1267206" y="763143"/>
                    <a:pt x="1257808" y="656653"/>
                  </a:cubicBezTo>
                  <a:cubicBezTo>
                    <a:pt x="1257808" y="539178"/>
                    <a:pt x="1277874" y="437261"/>
                    <a:pt x="1310259" y="344996"/>
                  </a:cubicBezTo>
                  <a:lnTo>
                    <a:pt x="1324483" y="306896"/>
                  </a:lnTo>
                  <a:cubicBezTo>
                    <a:pt x="1370775" y="194501"/>
                    <a:pt x="1432687" y="95567"/>
                    <a:pt x="1496632" y="0"/>
                  </a:cubicBezTo>
                  <a:lnTo>
                    <a:pt x="0" y="0"/>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nvGrpSpPr>
            <p:cNvPr id="88" name="Google Shape;88;p13"/>
            <p:cNvGrpSpPr/>
            <p:nvPr/>
          </p:nvGrpSpPr>
          <p:grpSpPr>
            <a:xfrm>
              <a:off x="6506504" y="937343"/>
              <a:ext cx="744272" cy="793950"/>
              <a:chOff x="6565437" y="1588001"/>
              <a:chExt cx="744272" cy="793950"/>
            </a:xfrm>
          </p:grpSpPr>
          <p:sp>
            <p:nvSpPr>
              <p:cNvPr id="89" name="Google Shape;89;p13"/>
              <p:cNvSpPr/>
              <p:nvPr/>
            </p:nvSpPr>
            <p:spPr>
              <a:xfrm>
                <a:off x="7127411" y="1694452"/>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0" name="Google Shape;90;p13"/>
              <p:cNvSpPr/>
              <p:nvPr/>
            </p:nvSpPr>
            <p:spPr>
              <a:xfrm>
                <a:off x="7209689" y="1954149"/>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1" name="Google Shape;91;p13"/>
              <p:cNvSpPr/>
              <p:nvPr/>
            </p:nvSpPr>
            <p:spPr>
              <a:xfrm>
                <a:off x="7127411" y="2150197"/>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2" name="Google Shape;92;p13"/>
              <p:cNvSpPr/>
              <p:nvPr/>
            </p:nvSpPr>
            <p:spPr>
              <a:xfrm>
                <a:off x="6671888" y="2150863"/>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3" name="Google Shape;93;p13"/>
              <p:cNvSpPr/>
              <p:nvPr/>
            </p:nvSpPr>
            <p:spPr>
              <a:xfrm>
                <a:off x="6565437" y="1954593"/>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4" name="Google Shape;94;p13"/>
              <p:cNvSpPr/>
              <p:nvPr/>
            </p:nvSpPr>
            <p:spPr>
              <a:xfrm>
                <a:off x="6671888" y="1694896"/>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5" name="Google Shape;95;p13"/>
              <p:cNvSpPr/>
              <p:nvPr/>
            </p:nvSpPr>
            <p:spPr>
              <a:xfrm>
                <a:off x="6931363" y="1588001"/>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6" name="Google Shape;96;p13"/>
              <p:cNvSpPr/>
              <p:nvPr/>
            </p:nvSpPr>
            <p:spPr>
              <a:xfrm>
                <a:off x="6847311" y="2280157"/>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7" name="Google Shape;97;p13"/>
              <p:cNvSpPr/>
              <p:nvPr/>
            </p:nvSpPr>
            <p:spPr>
              <a:xfrm>
                <a:off x="6851968" y="2318524"/>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8" name="Google Shape;98;p13"/>
              <p:cNvSpPr/>
              <p:nvPr/>
            </p:nvSpPr>
            <p:spPr>
              <a:xfrm>
                <a:off x="6876364" y="2356225"/>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1"/>
          <p:cNvSpPr txBox="1">
            <a:spLocks noGrp="1"/>
          </p:cNvSpPr>
          <p:nvPr>
            <p:ph type="title"/>
          </p:nvPr>
        </p:nvSpPr>
        <p:spPr>
          <a:xfrm>
            <a:off x="1098175" y="211550"/>
            <a:ext cx="7306200" cy="70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000"/>
              <a:buNone/>
            </a:pPr>
            <a:r>
              <a:rPr lang="en" sz="3500" b="1">
                <a:latin typeface="Calibri"/>
                <a:ea typeface="Calibri"/>
                <a:cs typeface="Calibri"/>
                <a:sym typeface="Calibri"/>
              </a:rPr>
              <a:t>Stage 2: Case Study Example 2, cont. </a:t>
            </a:r>
            <a:endParaRPr sz="3500" b="1">
              <a:latin typeface="Calibri"/>
              <a:ea typeface="Calibri"/>
              <a:cs typeface="Calibri"/>
              <a:sym typeface="Calibri"/>
            </a:endParaRPr>
          </a:p>
        </p:txBody>
      </p:sp>
      <p:sp>
        <p:nvSpPr>
          <p:cNvPr id="350" name="Google Shape;350;p31"/>
          <p:cNvSpPr txBox="1">
            <a:spLocks noGrp="1"/>
          </p:cNvSpPr>
          <p:nvPr>
            <p:ph type="sldNum" idx="12"/>
          </p:nvPr>
        </p:nvSpPr>
        <p:spPr>
          <a:xfrm>
            <a:off x="84043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20</a:t>
            </a:fld>
            <a:endParaRPr/>
          </a:p>
        </p:txBody>
      </p:sp>
      <p:pic>
        <p:nvPicPr>
          <p:cNvPr id="351" name="Google Shape;351;p31"/>
          <p:cNvPicPr preferRelativeResize="0"/>
          <p:nvPr/>
        </p:nvPicPr>
        <p:blipFill>
          <a:blip r:embed="rId3">
            <a:alphaModFix/>
          </a:blip>
          <a:stretch>
            <a:fillRect/>
          </a:stretch>
        </p:blipFill>
        <p:spPr>
          <a:xfrm>
            <a:off x="152400" y="1018350"/>
            <a:ext cx="3954775" cy="3515550"/>
          </a:xfrm>
          <a:prstGeom prst="rect">
            <a:avLst/>
          </a:prstGeom>
          <a:noFill/>
          <a:ln>
            <a:noFill/>
          </a:ln>
        </p:spPr>
      </p:pic>
      <p:pic>
        <p:nvPicPr>
          <p:cNvPr id="352" name="Google Shape;352;p31"/>
          <p:cNvPicPr preferRelativeResize="0"/>
          <p:nvPr/>
        </p:nvPicPr>
        <p:blipFill>
          <a:blip r:embed="rId4">
            <a:alphaModFix/>
          </a:blip>
          <a:stretch>
            <a:fillRect/>
          </a:stretch>
        </p:blipFill>
        <p:spPr>
          <a:xfrm>
            <a:off x="4384725" y="2046225"/>
            <a:ext cx="4416376" cy="2703625"/>
          </a:xfrm>
          <a:prstGeom prst="rect">
            <a:avLst/>
          </a:prstGeom>
          <a:noFill/>
          <a:ln>
            <a:noFill/>
          </a:ln>
        </p:spPr>
      </p:pic>
      <p:pic>
        <p:nvPicPr>
          <p:cNvPr id="353" name="Google Shape;353;p31"/>
          <p:cNvPicPr preferRelativeResize="0"/>
          <p:nvPr/>
        </p:nvPicPr>
        <p:blipFill>
          <a:blip r:embed="rId5">
            <a:alphaModFix/>
          </a:blip>
          <a:stretch>
            <a:fillRect/>
          </a:stretch>
        </p:blipFill>
        <p:spPr>
          <a:xfrm>
            <a:off x="4384725" y="1018350"/>
            <a:ext cx="4416375" cy="9096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32"/>
          <p:cNvSpPr txBox="1">
            <a:spLocks noGrp="1"/>
          </p:cNvSpPr>
          <p:nvPr>
            <p:ph type="title"/>
          </p:nvPr>
        </p:nvSpPr>
        <p:spPr>
          <a:xfrm>
            <a:off x="727125" y="0"/>
            <a:ext cx="7306200" cy="70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000"/>
              <a:buNone/>
            </a:pPr>
            <a:r>
              <a:rPr lang="en" sz="3600" b="1">
                <a:latin typeface="Calibri"/>
                <a:ea typeface="Calibri"/>
                <a:cs typeface="Calibri"/>
                <a:sym typeface="Calibri"/>
              </a:rPr>
              <a:t>Stage 2: Assignment Rubric Example</a:t>
            </a:r>
            <a:endParaRPr sz="3600" b="1">
              <a:latin typeface="Calibri"/>
              <a:ea typeface="Calibri"/>
              <a:cs typeface="Calibri"/>
              <a:sym typeface="Calibri"/>
            </a:endParaRPr>
          </a:p>
        </p:txBody>
      </p:sp>
      <p:sp>
        <p:nvSpPr>
          <p:cNvPr id="359" name="Google Shape;359;p32"/>
          <p:cNvSpPr txBox="1">
            <a:spLocks noGrp="1"/>
          </p:cNvSpPr>
          <p:nvPr>
            <p:ph type="body" idx="1"/>
          </p:nvPr>
        </p:nvSpPr>
        <p:spPr>
          <a:xfrm>
            <a:off x="231950" y="822700"/>
            <a:ext cx="8081400" cy="9375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400" b="1">
                <a:solidFill>
                  <a:srgbClr val="0D0D0D"/>
                </a:solidFill>
                <a:highlight>
                  <a:srgbClr val="FFFFFF"/>
                </a:highlight>
                <a:latin typeface="Calibri"/>
                <a:ea typeface="Calibri"/>
                <a:cs typeface="Calibri"/>
                <a:sym typeface="Calibri"/>
              </a:rPr>
              <a:t>Prompt; Business Course</a:t>
            </a:r>
            <a:endParaRPr sz="1400" b="1">
              <a:solidFill>
                <a:srgbClr val="0D0D0D"/>
              </a:solidFill>
              <a:highlight>
                <a:srgbClr val="FFFFFF"/>
              </a:highlight>
              <a:latin typeface="Calibri"/>
              <a:ea typeface="Calibri"/>
              <a:cs typeface="Calibri"/>
              <a:sym typeface="Calibri"/>
            </a:endParaRPr>
          </a:p>
          <a:p>
            <a:pPr marL="0" lvl="0" indent="0" algn="l" rtl="0">
              <a:spcBef>
                <a:spcPts val="0"/>
              </a:spcBef>
              <a:spcAft>
                <a:spcPts val="0"/>
              </a:spcAft>
              <a:buNone/>
            </a:pPr>
            <a:r>
              <a:rPr lang="en" sz="1400">
                <a:solidFill>
                  <a:srgbClr val="0D0D0D"/>
                </a:solidFill>
                <a:highlight>
                  <a:srgbClr val="FFFFFF"/>
                </a:highlight>
                <a:latin typeface="Calibri"/>
                <a:ea typeface="Calibri"/>
                <a:cs typeface="Calibri"/>
                <a:sym typeface="Calibri"/>
              </a:rPr>
              <a:t>Create a 4 performance-level analytic rubric based on the following assignment directions:  The Marketing Research Paper should demonstrate your knowledge of the materials (texts, assignments, and discussions) covered in this course. This paper will be submitted in two parts and must be in APA format. </a:t>
            </a:r>
            <a:endParaRPr sz="1400" b="1">
              <a:solidFill>
                <a:srgbClr val="0D0D0D"/>
              </a:solidFill>
              <a:highlight>
                <a:srgbClr val="FFFFFF"/>
              </a:highlight>
              <a:latin typeface="Calibri"/>
              <a:ea typeface="Calibri"/>
              <a:cs typeface="Calibri"/>
              <a:sym typeface="Calibri"/>
            </a:endParaRPr>
          </a:p>
          <a:p>
            <a:pPr marL="0" lvl="0" indent="0" algn="l" rtl="0">
              <a:lnSpc>
                <a:spcPct val="100000"/>
              </a:lnSpc>
              <a:spcBef>
                <a:spcPts val="600"/>
              </a:spcBef>
              <a:spcAft>
                <a:spcPts val="0"/>
              </a:spcAft>
              <a:buSzPts val="2400"/>
              <a:buNone/>
            </a:pPr>
            <a:endParaRPr/>
          </a:p>
        </p:txBody>
      </p:sp>
      <p:sp>
        <p:nvSpPr>
          <p:cNvPr id="360" name="Google Shape;360;p32"/>
          <p:cNvSpPr txBox="1">
            <a:spLocks noGrp="1"/>
          </p:cNvSpPr>
          <p:nvPr>
            <p:ph type="sldNum" idx="12"/>
          </p:nvPr>
        </p:nvSpPr>
        <p:spPr>
          <a:xfrm>
            <a:off x="84043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21</a:t>
            </a:fld>
            <a:endParaRPr/>
          </a:p>
        </p:txBody>
      </p:sp>
      <p:sp>
        <p:nvSpPr>
          <p:cNvPr id="361" name="Google Shape;361;p32"/>
          <p:cNvSpPr txBox="1"/>
          <p:nvPr/>
        </p:nvSpPr>
        <p:spPr>
          <a:xfrm>
            <a:off x="4566400" y="1001500"/>
            <a:ext cx="5162100" cy="362760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1200"/>
              </a:spcBef>
              <a:spcAft>
                <a:spcPts val="0"/>
              </a:spcAft>
              <a:buNone/>
            </a:pPr>
            <a:endParaRPr sz="1200">
              <a:latin typeface="Calibri"/>
              <a:ea typeface="Calibri"/>
              <a:cs typeface="Calibri"/>
              <a:sym typeface="Calibri"/>
            </a:endParaRPr>
          </a:p>
          <a:p>
            <a:pPr marL="0" lvl="0" indent="0" algn="l" rtl="0">
              <a:spcBef>
                <a:spcPts val="1200"/>
              </a:spcBef>
              <a:spcAft>
                <a:spcPts val="0"/>
              </a:spcAft>
              <a:buNone/>
            </a:pPr>
            <a:endParaRPr sz="3000">
              <a:solidFill>
                <a:schemeClr val="dk1"/>
              </a:solidFill>
            </a:endParaRPr>
          </a:p>
        </p:txBody>
      </p:sp>
      <p:sp>
        <p:nvSpPr>
          <p:cNvPr id="362" name="Google Shape;362;p32"/>
          <p:cNvSpPr txBox="1">
            <a:spLocks noGrp="1"/>
          </p:cNvSpPr>
          <p:nvPr>
            <p:ph type="body" idx="1"/>
          </p:nvPr>
        </p:nvSpPr>
        <p:spPr>
          <a:xfrm>
            <a:off x="231950" y="1950700"/>
            <a:ext cx="8035800" cy="27165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rgbClr val="000000"/>
                </a:solidFill>
                <a:latin typeface="Calibri"/>
                <a:ea typeface="Calibri"/>
                <a:cs typeface="Calibri"/>
                <a:sym typeface="Calibri"/>
              </a:rPr>
              <a:t>Assignment Directions: You must select a publicly traded company that has a strong marketing and brand strategy such as Coke, Disney, Amazon, etc. You will assume the role of both a Marketing Manager and </a:t>
            </a:r>
            <a:r>
              <a:rPr lang="en" sz="1400">
                <a:solidFill>
                  <a:srgbClr val="000000"/>
                </a:solidFill>
                <a:highlight>
                  <a:srgbClr val="FFFFFF"/>
                </a:highlight>
                <a:latin typeface="Calibri"/>
                <a:ea typeface="Calibri"/>
                <a:cs typeface="Calibri"/>
                <a:sym typeface="Calibri"/>
              </a:rPr>
              <a:t>Marketing Consultant</a:t>
            </a:r>
            <a:r>
              <a:rPr lang="en" sz="1400">
                <a:solidFill>
                  <a:srgbClr val="000000"/>
                </a:solidFill>
                <a:latin typeface="Calibri"/>
                <a:ea typeface="Calibri"/>
                <a:cs typeface="Calibri"/>
                <a:sym typeface="Calibri"/>
              </a:rPr>
              <a:t> for this organization. You will apply your critical thinking skills and the knowledge you have acquired throughout this course and address the following in your paper:</a:t>
            </a:r>
            <a:endParaRPr sz="1400">
              <a:solidFill>
                <a:srgbClr val="000000"/>
              </a:solidFill>
              <a:latin typeface="Calibri"/>
              <a:ea typeface="Calibri"/>
              <a:cs typeface="Calibri"/>
              <a:sym typeface="Calibri"/>
            </a:endParaRPr>
          </a:p>
          <a:p>
            <a:pPr marL="457200" lvl="0" indent="-317500" algn="l" rtl="0">
              <a:spcBef>
                <a:spcPts val="0"/>
              </a:spcBef>
              <a:spcAft>
                <a:spcPts val="0"/>
              </a:spcAft>
              <a:buClr>
                <a:srgbClr val="000000"/>
              </a:buClr>
              <a:buSzPts val="1400"/>
              <a:buFont typeface="Calibri"/>
              <a:buChar char="●"/>
            </a:pPr>
            <a:r>
              <a:rPr lang="en" sz="1400">
                <a:solidFill>
                  <a:srgbClr val="000000"/>
                </a:solidFill>
                <a:latin typeface="Calibri"/>
                <a:ea typeface="Calibri"/>
                <a:cs typeface="Calibri"/>
                <a:sym typeface="Calibri"/>
              </a:rPr>
              <a:t>Provide some historical information about the organization as well as their Mission and Vision Statements</a:t>
            </a:r>
            <a:endParaRPr sz="1400">
              <a:solidFill>
                <a:srgbClr val="000000"/>
              </a:solidFill>
              <a:latin typeface="Calibri"/>
              <a:ea typeface="Calibri"/>
              <a:cs typeface="Calibri"/>
              <a:sym typeface="Calibri"/>
            </a:endParaRPr>
          </a:p>
          <a:p>
            <a:pPr marL="457200" lvl="0" indent="-317500" algn="l" rtl="0">
              <a:spcBef>
                <a:spcPts val="0"/>
              </a:spcBef>
              <a:spcAft>
                <a:spcPts val="0"/>
              </a:spcAft>
              <a:buClr>
                <a:srgbClr val="000000"/>
              </a:buClr>
              <a:buSzPts val="1400"/>
              <a:buFont typeface="Calibri"/>
              <a:buChar char="●"/>
            </a:pPr>
            <a:r>
              <a:rPr lang="en" sz="1400">
                <a:solidFill>
                  <a:srgbClr val="000000"/>
                </a:solidFill>
                <a:latin typeface="Calibri"/>
                <a:ea typeface="Calibri"/>
                <a:cs typeface="Calibri"/>
                <a:sym typeface="Calibri"/>
              </a:rPr>
              <a:t>Given the organization you selected, describe the products and services they offer to customers.</a:t>
            </a:r>
            <a:endParaRPr sz="1400">
              <a:solidFill>
                <a:srgbClr val="000000"/>
              </a:solidFill>
              <a:latin typeface="Calibri"/>
              <a:ea typeface="Calibri"/>
              <a:cs typeface="Calibri"/>
              <a:sym typeface="Calibri"/>
            </a:endParaRPr>
          </a:p>
          <a:p>
            <a:pPr marL="457200" lvl="0" indent="-317500" algn="l" rtl="0">
              <a:spcBef>
                <a:spcPts val="0"/>
              </a:spcBef>
              <a:spcAft>
                <a:spcPts val="0"/>
              </a:spcAft>
              <a:buClr>
                <a:srgbClr val="000000"/>
              </a:buClr>
              <a:buSzPts val="1400"/>
              <a:buFont typeface="Calibri"/>
              <a:buChar char="●"/>
            </a:pPr>
            <a:r>
              <a:rPr lang="en" sz="1400">
                <a:solidFill>
                  <a:srgbClr val="000000"/>
                </a:solidFill>
                <a:latin typeface="Calibri"/>
                <a:ea typeface="Calibri"/>
                <a:cs typeface="Calibri"/>
                <a:sym typeface="Calibri"/>
              </a:rPr>
              <a:t>Identify the organization’s Target Market.</a:t>
            </a:r>
            <a:endParaRPr sz="1400">
              <a:solidFill>
                <a:srgbClr val="000000"/>
              </a:solidFill>
              <a:latin typeface="Calibri"/>
              <a:ea typeface="Calibri"/>
              <a:cs typeface="Calibri"/>
              <a:sym typeface="Calibri"/>
            </a:endParaRPr>
          </a:p>
          <a:p>
            <a:pPr marL="457200" lvl="0" indent="-317500" algn="l" rtl="0">
              <a:spcBef>
                <a:spcPts val="0"/>
              </a:spcBef>
              <a:spcAft>
                <a:spcPts val="0"/>
              </a:spcAft>
              <a:buClr>
                <a:srgbClr val="000000"/>
              </a:buClr>
              <a:buSzPts val="1400"/>
              <a:buFont typeface="Calibri"/>
              <a:buChar char="●"/>
            </a:pPr>
            <a:r>
              <a:rPr lang="en" sz="1400">
                <a:solidFill>
                  <a:srgbClr val="000000"/>
                </a:solidFill>
                <a:latin typeface="Calibri"/>
                <a:ea typeface="Calibri"/>
                <a:cs typeface="Calibri"/>
                <a:sym typeface="Calibri"/>
              </a:rPr>
              <a:t>Explain how their products/services are segmented in the marketplace?</a:t>
            </a:r>
            <a:endParaRPr sz="1400">
              <a:solidFill>
                <a:srgbClr val="000000"/>
              </a:solidFill>
              <a:latin typeface="Calibri"/>
              <a:ea typeface="Calibri"/>
              <a:cs typeface="Calibri"/>
              <a:sym typeface="Calibri"/>
            </a:endParaRPr>
          </a:p>
          <a:p>
            <a:pPr marL="457200" lvl="0" indent="-317500" algn="l" rtl="0">
              <a:spcBef>
                <a:spcPts val="0"/>
              </a:spcBef>
              <a:spcAft>
                <a:spcPts val="0"/>
              </a:spcAft>
              <a:buClr>
                <a:srgbClr val="000000"/>
              </a:buClr>
              <a:buSzPts val="1400"/>
              <a:buFont typeface="Calibri"/>
              <a:buChar char="●"/>
            </a:pPr>
            <a:r>
              <a:rPr lang="en" sz="1400">
                <a:solidFill>
                  <a:srgbClr val="000000"/>
                </a:solidFill>
                <a:latin typeface="Calibri"/>
                <a:ea typeface="Calibri"/>
                <a:cs typeface="Calibri"/>
                <a:sym typeface="Calibri"/>
              </a:rPr>
              <a:t>In terms of the Marketing Mix (Four P’s - Product, Promotion, Place, and Price), please address each area based on the product/service this organization offers.</a:t>
            </a:r>
            <a:endParaRPr sz="1400">
              <a:solidFill>
                <a:srgbClr val="000000"/>
              </a:solidFill>
              <a:latin typeface="Calibri"/>
              <a:ea typeface="Calibri"/>
              <a:cs typeface="Calibri"/>
              <a:sym typeface="Calibri"/>
            </a:endParaRPr>
          </a:p>
          <a:p>
            <a:pPr marL="0" lvl="0" indent="0" algn="l" rtl="0">
              <a:spcBef>
                <a:spcPts val="1200"/>
              </a:spcBef>
              <a:spcAft>
                <a:spcPts val="0"/>
              </a:spcAft>
              <a:buNone/>
            </a:pPr>
            <a:endParaRPr sz="1300" b="1">
              <a:solidFill>
                <a:srgbClr val="0D0D0D"/>
              </a:solidFill>
              <a:highlight>
                <a:srgbClr val="FFFFFF"/>
              </a:highlight>
              <a:latin typeface="Calibri"/>
              <a:ea typeface="Calibri"/>
              <a:cs typeface="Calibri"/>
              <a:sym typeface="Calibri"/>
            </a:endParaRPr>
          </a:p>
          <a:p>
            <a:pPr marL="0" lvl="0" indent="0" algn="l" rtl="0">
              <a:lnSpc>
                <a:spcPct val="100000"/>
              </a:lnSpc>
              <a:spcBef>
                <a:spcPts val="1200"/>
              </a:spcBef>
              <a:spcAft>
                <a:spcPts val="0"/>
              </a:spcAft>
              <a:buSzPts val="2400"/>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33"/>
          <p:cNvSpPr txBox="1">
            <a:spLocks noGrp="1"/>
          </p:cNvSpPr>
          <p:nvPr>
            <p:ph type="title"/>
          </p:nvPr>
        </p:nvSpPr>
        <p:spPr>
          <a:xfrm>
            <a:off x="200700" y="195300"/>
            <a:ext cx="8752500" cy="70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b="1">
                <a:latin typeface="Calibri"/>
                <a:ea typeface="Calibri"/>
                <a:cs typeface="Calibri"/>
                <a:sym typeface="Calibri"/>
              </a:rPr>
              <a:t>Assignment Directions for Rubric Prompt Continued</a:t>
            </a:r>
            <a:endParaRPr sz="3000" b="1">
              <a:latin typeface="Calibri"/>
              <a:ea typeface="Calibri"/>
              <a:cs typeface="Calibri"/>
              <a:sym typeface="Calibri"/>
            </a:endParaRPr>
          </a:p>
        </p:txBody>
      </p:sp>
      <p:sp>
        <p:nvSpPr>
          <p:cNvPr id="368" name="Google Shape;368;p33"/>
          <p:cNvSpPr txBox="1">
            <a:spLocks noGrp="1"/>
          </p:cNvSpPr>
          <p:nvPr>
            <p:ph type="body" idx="1"/>
          </p:nvPr>
        </p:nvSpPr>
        <p:spPr>
          <a:xfrm>
            <a:off x="719100" y="960275"/>
            <a:ext cx="7715700" cy="3727200"/>
          </a:xfrm>
          <a:prstGeom prst="rect">
            <a:avLst/>
          </a:prstGeom>
        </p:spPr>
        <p:txBody>
          <a:bodyPr spcFirstLastPara="1" wrap="square" lIns="91425" tIns="91425" rIns="91425" bIns="91425" anchor="t" anchorCtr="0">
            <a:noAutofit/>
          </a:bodyPr>
          <a:lstStyle/>
          <a:p>
            <a:pPr marL="457200" lvl="0" indent="-317500" algn="l" rtl="0">
              <a:spcBef>
                <a:spcPts val="1200"/>
              </a:spcBef>
              <a:spcAft>
                <a:spcPts val="0"/>
              </a:spcAft>
              <a:buClr>
                <a:srgbClr val="000000"/>
              </a:buClr>
              <a:buSzPts val="1400"/>
              <a:buFont typeface="Calibri"/>
              <a:buChar char="●"/>
            </a:pPr>
            <a:r>
              <a:rPr lang="en" sz="1400">
                <a:solidFill>
                  <a:srgbClr val="000000"/>
                </a:solidFill>
                <a:latin typeface="Calibri"/>
                <a:ea typeface="Calibri"/>
                <a:cs typeface="Calibri"/>
                <a:sym typeface="Calibri"/>
              </a:rPr>
              <a:t>Identify the competitors of this organization as well as what percentage of the market they possess.</a:t>
            </a:r>
            <a:endParaRPr sz="1400">
              <a:solidFill>
                <a:srgbClr val="000000"/>
              </a:solidFill>
              <a:latin typeface="Calibri"/>
              <a:ea typeface="Calibri"/>
              <a:cs typeface="Calibri"/>
              <a:sym typeface="Calibri"/>
            </a:endParaRPr>
          </a:p>
          <a:p>
            <a:pPr marL="457200" lvl="0" indent="-317500" algn="l" rtl="0">
              <a:spcBef>
                <a:spcPts val="0"/>
              </a:spcBef>
              <a:spcAft>
                <a:spcPts val="0"/>
              </a:spcAft>
              <a:buClr>
                <a:srgbClr val="000000"/>
              </a:buClr>
              <a:buSzPts val="1400"/>
              <a:buFont typeface="Calibri"/>
              <a:buChar char="●"/>
            </a:pPr>
            <a:r>
              <a:rPr lang="en" sz="1400">
                <a:solidFill>
                  <a:srgbClr val="000000"/>
                </a:solidFill>
                <a:latin typeface="Calibri"/>
                <a:ea typeface="Calibri"/>
                <a:cs typeface="Calibri"/>
                <a:sym typeface="Calibri"/>
              </a:rPr>
              <a:t>Create a positioning grid and plot where the organization is positioned as well as their top competitors.</a:t>
            </a:r>
            <a:endParaRPr sz="1400">
              <a:solidFill>
                <a:srgbClr val="000000"/>
              </a:solidFill>
              <a:latin typeface="Calibri"/>
              <a:ea typeface="Calibri"/>
              <a:cs typeface="Calibri"/>
              <a:sym typeface="Calibri"/>
            </a:endParaRPr>
          </a:p>
          <a:p>
            <a:pPr marL="457200" lvl="0" indent="-317500" algn="l" rtl="0">
              <a:spcBef>
                <a:spcPts val="0"/>
              </a:spcBef>
              <a:spcAft>
                <a:spcPts val="0"/>
              </a:spcAft>
              <a:buClr>
                <a:srgbClr val="000000"/>
              </a:buClr>
              <a:buSzPts val="1400"/>
              <a:buFont typeface="Calibri"/>
              <a:buChar char="●"/>
            </a:pPr>
            <a:r>
              <a:rPr lang="en" sz="1400">
                <a:solidFill>
                  <a:srgbClr val="000000"/>
                </a:solidFill>
                <a:latin typeface="Calibri"/>
                <a:ea typeface="Calibri"/>
                <a:cs typeface="Calibri"/>
                <a:sym typeface="Calibri"/>
              </a:rPr>
              <a:t>In terms of product differentiation, explain how this organization differs from the competitors you listed on the Positioning Grid? (Indicate what they do differently that makes them stand out)</a:t>
            </a:r>
            <a:endParaRPr sz="1400">
              <a:solidFill>
                <a:srgbClr val="000000"/>
              </a:solidFill>
              <a:latin typeface="Calibri"/>
              <a:ea typeface="Calibri"/>
              <a:cs typeface="Calibri"/>
              <a:sym typeface="Calibri"/>
            </a:endParaRPr>
          </a:p>
          <a:p>
            <a:pPr marL="457200" lvl="0" indent="-317500" algn="l" rtl="0">
              <a:spcBef>
                <a:spcPts val="0"/>
              </a:spcBef>
              <a:spcAft>
                <a:spcPts val="0"/>
              </a:spcAft>
              <a:buClr>
                <a:srgbClr val="000000"/>
              </a:buClr>
              <a:buSzPts val="1400"/>
              <a:buFont typeface="Calibri"/>
              <a:buChar char="●"/>
            </a:pPr>
            <a:r>
              <a:rPr lang="en" sz="1400">
                <a:solidFill>
                  <a:srgbClr val="000000"/>
                </a:solidFill>
                <a:latin typeface="Calibri"/>
                <a:ea typeface="Calibri"/>
                <a:cs typeface="Calibri"/>
                <a:sym typeface="Calibri"/>
              </a:rPr>
              <a:t>Conduct a SWOT Analysis on your selected organization and list at least three items for each category.</a:t>
            </a:r>
            <a:endParaRPr sz="1400">
              <a:solidFill>
                <a:srgbClr val="000000"/>
              </a:solidFill>
              <a:latin typeface="Calibri"/>
              <a:ea typeface="Calibri"/>
              <a:cs typeface="Calibri"/>
              <a:sym typeface="Calibri"/>
            </a:endParaRPr>
          </a:p>
          <a:p>
            <a:pPr marL="457200" lvl="0" indent="-317500" algn="l" rtl="0">
              <a:spcBef>
                <a:spcPts val="0"/>
              </a:spcBef>
              <a:spcAft>
                <a:spcPts val="0"/>
              </a:spcAft>
              <a:buClr>
                <a:srgbClr val="000000"/>
              </a:buClr>
              <a:buSzPts val="1400"/>
              <a:buFont typeface="Calibri"/>
              <a:buChar char="●"/>
            </a:pPr>
            <a:r>
              <a:rPr lang="en" sz="1400">
                <a:solidFill>
                  <a:srgbClr val="000000"/>
                </a:solidFill>
                <a:latin typeface="Calibri"/>
                <a:ea typeface="Calibri"/>
                <a:cs typeface="Calibri"/>
                <a:sym typeface="Calibri"/>
              </a:rPr>
              <a:t>Paper specific criteria - pages, double-spaced, APA, 5 references, etc. </a:t>
            </a:r>
            <a:endParaRPr sz="1400">
              <a:solidFill>
                <a:srgbClr val="000000"/>
              </a:solidFill>
              <a:latin typeface="Calibri"/>
              <a:ea typeface="Calibri"/>
              <a:cs typeface="Calibri"/>
              <a:sym typeface="Calibri"/>
            </a:endParaRPr>
          </a:p>
          <a:p>
            <a:pPr marL="457200" lvl="0" indent="-317500" algn="l" rtl="0">
              <a:spcBef>
                <a:spcPts val="0"/>
              </a:spcBef>
              <a:spcAft>
                <a:spcPts val="0"/>
              </a:spcAft>
              <a:buClr>
                <a:srgbClr val="000000"/>
              </a:buClr>
              <a:buSzPts val="1400"/>
              <a:buFont typeface="Calibri"/>
              <a:buChar char="●"/>
            </a:pPr>
            <a:r>
              <a:rPr lang="en" sz="1400">
                <a:solidFill>
                  <a:srgbClr val="000000"/>
                </a:solidFill>
                <a:latin typeface="Calibri"/>
                <a:ea typeface="Calibri"/>
                <a:cs typeface="Calibri"/>
                <a:sym typeface="Calibri"/>
              </a:rPr>
              <a:t>Must be 5-7 pages, double-spaced, and formatted according to APA style as outlined in the Baker College (not including the title and reference pages).</a:t>
            </a:r>
            <a:endParaRPr sz="1400">
              <a:solidFill>
                <a:srgbClr val="000000"/>
              </a:solidFill>
              <a:latin typeface="Calibri"/>
              <a:ea typeface="Calibri"/>
              <a:cs typeface="Calibri"/>
              <a:sym typeface="Calibri"/>
            </a:endParaRPr>
          </a:p>
          <a:p>
            <a:pPr marL="457200" lvl="0" indent="-317500" algn="l" rtl="0">
              <a:spcBef>
                <a:spcPts val="0"/>
              </a:spcBef>
              <a:spcAft>
                <a:spcPts val="0"/>
              </a:spcAft>
              <a:buClr>
                <a:srgbClr val="000000"/>
              </a:buClr>
              <a:buSzPts val="1400"/>
              <a:buFont typeface="Calibri"/>
              <a:buChar char="●"/>
            </a:pPr>
            <a:r>
              <a:rPr lang="en" sz="1400">
                <a:solidFill>
                  <a:srgbClr val="000000"/>
                </a:solidFill>
                <a:latin typeface="Calibri"/>
                <a:ea typeface="Calibri"/>
                <a:cs typeface="Calibri"/>
                <a:sym typeface="Calibri"/>
              </a:rPr>
              <a:t>Must include an APA Style Title Page and Reference Page</a:t>
            </a:r>
            <a:endParaRPr sz="1400">
              <a:solidFill>
                <a:srgbClr val="000000"/>
              </a:solidFill>
              <a:latin typeface="Calibri"/>
              <a:ea typeface="Calibri"/>
              <a:cs typeface="Calibri"/>
              <a:sym typeface="Calibri"/>
            </a:endParaRPr>
          </a:p>
          <a:p>
            <a:pPr marL="457200" lvl="0" indent="-317500" algn="l" rtl="0">
              <a:spcBef>
                <a:spcPts val="0"/>
              </a:spcBef>
              <a:spcAft>
                <a:spcPts val="0"/>
              </a:spcAft>
              <a:buClr>
                <a:srgbClr val="000000"/>
              </a:buClr>
              <a:buSzPts val="1400"/>
              <a:buFont typeface="Calibri"/>
              <a:buChar char="●"/>
            </a:pPr>
            <a:r>
              <a:rPr lang="en" sz="1400">
                <a:solidFill>
                  <a:srgbClr val="000000"/>
                </a:solidFill>
                <a:latin typeface="Calibri"/>
                <a:ea typeface="Calibri"/>
                <a:cs typeface="Calibri"/>
                <a:sym typeface="Calibri"/>
              </a:rPr>
              <a:t>Must begin with an introductory paragraph that has a succinct thesis statement.</a:t>
            </a:r>
            <a:endParaRPr sz="1400">
              <a:solidFill>
                <a:srgbClr val="000000"/>
              </a:solidFill>
              <a:latin typeface="Calibri"/>
              <a:ea typeface="Calibri"/>
              <a:cs typeface="Calibri"/>
              <a:sym typeface="Calibri"/>
            </a:endParaRPr>
          </a:p>
          <a:p>
            <a:pPr marL="457200" lvl="0" indent="-317500" algn="l" rtl="0">
              <a:spcBef>
                <a:spcPts val="0"/>
              </a:spcBef>
              <a:spcAft>
                <a:spcPts val="0"/>
              </a:spcAft>
              <a:buClr>
                <a:srgbClr val="000000"/>
              </a:buClr>
              <a:buSzPts val="1400"/>
              <a:buFont typeface="Calibri"/>
              <a:buChar char="●"/>
            </a:pPr>
            <a:r>
              <a:rPr lang="en" sz="1400">
                <a:solidFill>
                  <a:srgbClr val="000000"/>
                </a:solidFill>
                <a:latin typeface="Calibri"/>
                <a:ea typeface="Calibri"/>
                <a:cs typeface="Calibri"/>
                <a:sym typeface="Calibri"/>
              </a:rPr>
              <a:t>Each subsequent paragraph should contain at least 3 complete sentences of original content with supporting references outside academic sources.  All references used should be cited on the final page in APA format.</a:t>
            </a:r>
            <a:endParaRPr sz="1400">
              <a:solidFill>
                <a:srgbClr val="000000"/>
              </a:solidFill>
              <a:latin typeface="Calibri"/>
              <a:ea typeface="Calibri"/>
              <a:cs typeface="Calibri"/>
              <a:sym typeface="Calibri"/>
            </a:endParaRPr>
          </a:p>
          <a:p>
            <a:pPr marL="457200" lvl="0" indent="-317500" algn="l" rtl="0">
              <a:lnSpc>
                <a:spcPct val="115000"/>
              </a:lnSpc>
              <a:spcBef>
                <a:spcPts val="0"/>
              </a:spcBef>
              <a:spcAft>
                <a:spcPts val="0"/>
              </a:spcAft>
              <a:buClr>
                <a:srgbClr val="000000"/>
              </a:buClr>
              <a:buSzPts val="1400"/>
              <a:buFont typeface="Calibri"/>
              <a:buChar char="●"/>
            </a:pPr>
            <a:r>
              <a:rPr lang="en" sz="1400">
                <a:solidFill>
                  <a:srgbClr val="000000"/>
                </a:solidFill>
                <a:latin typeface="Calibri"/>
                <a:ea typeface="Calibri"/>
                <a:cs typeface="Calibri"/>
                <a:sym typeface="Calibri"/>
              </a:rPr>
              <a:t>Must use include 5-7 references that are listed in APA style, including your textbook.</a:t>
            </a:r>
            <a:endParaRPr sz="1400">
              <a:solidFill>
                <a:srgbClr val="000000"/>
              </a:solidFill>
              <a:latin typeface="Calibri"/>
              <a:ea typeface="Calibri"/>
              <a:cs typeface="Calibri"/>
              <a:sym typeface="Calibri"/>
            </a:endParaRPr>
          </a:p>
          <a:p>
            <a:pPr marL="0" lvl="0" indent="0" algn="l" rtl="0">
              <a:spcBef>
                <a:spcPts val="1200"/>
              </a:spcBef>
              <a:spcAft>
                <a:spcPts val="0"/>
              </a:spcAft>
              <a:buNone/>
            </a:pPr>
            <a:endParaRPr/>
          </a:p>
        </p:txBody>
      </p:sp>
      <p:sp>
        <p:nvSpPr>
          <p:cNvPr id="369" name="Google Shape;369;p33"/>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34"/>
          <p:cNvSpPr txBox="1">
            <a:spLocks noGrp="1"/>
          </p:cNvSpPr>
          <p:nvPr>
            <p:ph type="title"/>
          </p:nvPr>
        </p:nvSpPr>
        <p:spPr>
          <a:xfrm>
            <a:off x="1126775" y="-5"/>
            <a:ext cx="7571700" cy="70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rgbClr val="000000"/>
              </a:buClr>
              <a:buSzPts val="2000"/>
              <a:buFont typeface="Arial"/>
              <a:buNone/>
            </a:pPr>
            <a:r>
              <a:rPr lang="en" sz="3600" b="1">
                <a:latin typeface="Calibri"/>
                <a:ea typeface="Calibri"/>
                <a:cs typeface="Calibri"/>
                <a:sym typeface="Calibri"/>
              </a:rPr>
              <a:t>Stage 2: Rubric Example - In Progress</a:t>
            </a:r>
            <a:endParaRPr/>
          </a:p>
        </p:txBody>
      </p:sp>
      <p:sp>
        <p:nvSpPr>
          <p:cNvPr id="375" name="Google Shape;375;p34"/>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t>23</a:t>
            </a:fld>
            <a:endParaRPr/>
          </a:p>
        </p:txBody>
      </p:sp>
      <p:graphicFrame>
        <p:nvGraphicFramePr>
          <p:cNvPr id="376" name="Google Shape;376;p34"/>
          <p:cNvGraphicFramePr/>
          <p:nvPr/>
        </p:nvGraphicFramePr>
        <p:xfrm>
          <a:off x="0" y="577650"/>
          <a:ext cx="3000000" cy="3000000"/>
        </p:xfrm>
        <a:graphic>
          <a:graphicData uri="http://schemas.openxmlformats.org/drawingml/2006/table">
            <a:tbl>
              <a:tblPr>
                <a:noFill/>
                <a:tableStyleId>{98D0051E-C407-4F9B-A0A7-156D2538F465}</a:tableStyleId>
              </a:tblPr>
              <a:tblGrid>
                <a:gridCol w="1267325">
                  <a:extLst>
                    <a:ext uri="{9D8B030D-6E8A-4147-A177-3AD203B41FA5}">
                      <a16:colId xmlns:a16="http://schemas.microsoft.com/office/drawing/2014/main" val="20000"/>
                    </a:ext>
                  </a:extLst>
                </a:gridCol>
                <a:gridCol w="2395100">
                  <a:extLst>
                    <a:ext uri="{9D8B030D-6E8A-4147-A177-3AD203B41FA5}">
                      <a16:colId xmlns:a16="http://schemas.microsoft.com/office/drawing/2014/main" val="20001"/>
                    </a:ext>
                  </a:extLst>
                </a:gridCol>
                <a:gridCol w="1826775">
                  <a:extLst>
                    <a:ext uri="{9D8B030D-6E8A-4147-A177-3AD203B41FA5}">
                      <a16:colId xmlns:a16="http://schemas.microsoft.com/office/drawing/2014/main" val="20002"/>
                    </a:ext>
                  </a:extLst>
                </a:gridCol>
                <a:gridCol w="1907025">
                  <a:extLst>
                    <a:ext uri="{9D8B030D-6E8A-4147-A177-3AD203B41FA5}">
                      <a16:colId xmlns:a16="http://schemas.microsoft.com/office/drawing/2014/main" val="20003"/>
                    </a:ext>
                  </a:extLst>
                </a:gridCol>
                <a:gridCol w="1914525">
                  <a:extLst>
                    <a:ext uri="{9D8B030D-6E8A-4147-A177-3AD203B41FA5}">
                      <a16:colId xmlns:a16="http://schemas.microsoft.com/office/drawing/2014/main" val="20004"/>
                    </a:ext>
                  </a:extLst>
                </a:gridCol>
              </a:tblGrid>
              <a:tr h="424350">
                <a:tc>
                  <a:txBody>
                    <a:bodyPr/>
                    <a:lstStyle/>
                    <a:p>
                      <a:pPr marL="0" lvl="0" indent="0" algn="l" rtl="0">
                        <a:lnSpc>
                          <a:spcPct val="115000"/>
                        </a:lnSpc>
                        <a:spcBef>
                          <a:spcPts val="1200"/>
                        </a:spcBef>
                        <a:spcAft>
                          <a:spcPts val="0"/>
                        </a:spcAft>
                        <a:buNone/>
                      </a:pPr>
                      <a:r>
                        <a:rPr lang="en" sz="1200" b="1"/>
                        <a:t>Criteria</a:t>
                      </a:r>
                      <a:endParaRPr sz="1200" b="1"/>
                    </a:p>
                  </a:txBody>
                  <a:tcPr marL="68575" marR="6857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D9E2F3"/>
                    </a:solidFill>
                  </a:tcPr>
                </a:tc>
                <a:tc>
                  <a:txBody>
                    <a:bodyPr/>
                    <a:lstStyle/>
                    <a:p>
                      <a:pPr marL="0" lvl="0" indent="0" algn="ctr" rtl="0">
                        <a:lnSpc>
                          <a:spcPct val="115000"/>
                        </a:lnSpc>
                        <a:spcBef>
                          <a:spcPts val="1200"/>
                        </a:spcBef>
                        <a:spcAft>
                          <a:spcPts val="0"/>
                        </a:spcAft>
                        <a:buNone/>
                      </a:pPr>
                      <a:r>
                        <a:rPr lang="en" sz="1200" b="1"/>
                        <a:t>Exemplary</a:t>
                      </a:r>
                      <a:endParaRPr sz="1200" b="1"/>
                    </a:p>
                  </a:txBody>
                  <a:tcPr marL="68575" marR="6857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D9E2F3"/>
                    </a:solidFill>
                  </a:tcPr>
                </a:tc>
                <a:tc>
                  <a:txBody>
                    <a:bodyPr/>
                    <a:lstStyle/>
                    <a:p>
                      <a:pPr marL="0" lvl="0" indent="0" algn="ctr" rtl="0">
                        <a:lnSpc>
                          <a:spcPct val="115000"/>
                        </a:lnSpc>
                        <a:spcBef>
                          <a:spcPts val="1200"/>
                        </a:spcBef>
                        <a:spcAft>
                          <a:spcPts val="0"/>
                        </a:spcAft>
                        <a:buNone/>
                      </a:pPr>
                      <a:r>
                        <a:rPr lang="en" sz="1200" b="1"/>
                        <a:t>Proficient</a:t>
                      </a:r>
                      <a:endParaRPr sz="1200" b="1"/>
                    </a:p>
                  </a:txBody>
                  <a:tcPr marL="68575" marR="6857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D9E2F3"/>
                    </a:solidFill>
                  </a:tcPr>
                </a:tc>
                <a:tc>
                  <a:txBody>
                    <a:bodyPr/>
                    <a:lstStyle/>
                    <a:p>
                      <a:pPr marL="0" lvl="0" indent="0" algn="ctr" rtl="0">
                        <a:lnSpc>
                          <a:spcPct val="115000"/>
                        </a:lnSpc>
                        <a:spcBef>
                          <a:spcPts val="1200"/>
                        </a:spcBef>
                        <a:spcAft>
                          <a:spcPts val="0"/>
                        </a:spcAft>
                        <a:buNone/>
                      </a:pPr>
                      <a:r>
                        <a:rPr lang="en" sz="1200" b="1"/>
                        <a:t>Basic</a:t>
                      </a:r>
                      <a:endParaRPr sz="1200" b="1"/>
                    </a:p>
                  </a:txBody>
                  <a:tcPr marL="68575" marR="6857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D9E2F3"/>
                    </a:solidFill>
                  </a:tcPr>
                </a:tc>
                <a:tc>
                  <a:txBody>
                    <a:bodyPr/>
                    <a:lstStyle/>
                    <a:p>
                      <a:pPr marL="0" lvl="0" indent="0" algn="ctr" rtl="0">
                        <a:lnSpc>
                          <a:spcPct val="115000"/>
                        </a:lnSpc>
                        <a:spcBef>
                          <a:spcPts val="1200"/>
                        </a:spcBef>
                        <a:spcAft>
                          <a:spcPts val="0"/>
                        </a:spcAft>
                        <a:buNone/>
                      </a:pPr>
                      <a:r>
                        <a:rPr lang="en" sz="1200" b="1"/>
                        <a:t>Below Basic</a:t>
                      </a:r>
                      <a:endParaRPr sz="1200" b="1"/>
                    </a:p>
                  </a:txBody>
                  <a:tcPr marL="68575" marR="6857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D9E2F3"/>
                    </a:solidFill>
                  </a:tcPr>
                </a:tc>
                <a:extLst>
                  <a:ext uri="{0D108BD9-81ED-4DB2-BD59-A6C34878D82A}">
                    <a16:rowId xmlns:a16="http://schemas.microsoft.com/office/drawing/2014/main" val="10000"/>
                  </a:ext>
                </a:extLst>
              </a:tr>
              <a:tr h="5163825">
                <a:tc>
                  <a:txBody>
                    <a:bodyPr/>
                    <a:lstStyle/>
                    <a:p>
                      <a:pPr marL="0" lvl="0" indent="0" algn="l" rtl="0">
                        <a:lnSpc>
                          <a:spcPct val="115000"/>
                        </a:lnSpc>
                        <a:spcBef>
                          <a:spcPts val="1200"/>
                        </a:spcBef>
                        <a:spcAft>
                          <a:spcPts val="0"/>
                        </a:spcAft>
                        <a:buNone/>
                      </a:pPr>
                      <a:r>
                        <a:rPr lang="en" b="1">
                          <a:solidFill>
                            <a:srgbClr val="0D0D0D"/>
                          </a:solidFill>
                          <a:highlight>
                            <a:srgbClr val="FFFFFF"/>
                          </a:highlight>
                          <a:latin typeface="Calibri"/>
                          <a:ea typeface="Calibri"/>
                          <a:cs typeface="Calibri"/>
                          <a:sym typeface="Calibri"/>
                        </a:rPr>
                        <a:t>Criteria 1: Content Mastery</a:t>
                      </a:r>
                      <a:endParaRPr b="1">
                        <a:solidFill>
                          <a:srgbClr val="0D0D0D"/>
                        </a:solidFill>
                        <a:highlight>
                          <a:srgbClr val="FFFFFF"/>
                        </a:highlight>
                        <a:latin typeface="Calibri"/>
                        <a:ea typeface="Calibri"/>
                        <a:cs typeface="Calibri"/>
                        <a:sym typeface="Calibri"/>
                      </a:endParaRPr>
                    </a:p>
                  </a:txBody>
                  <a:tcPr marL="68575" marR="6857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457200" lvl="0" indent="-298450" algn="l" rtl="0">
                        <a:lnSpc>
                          <a:spcPct val="115000"/>
                        </a:lnSpc>
                        <a:spcBef>
                          <a:spcPts val="0"/>
                        </a:spcBef>
                        <a:spcAft>
                          <a:spcPts val="0"/>
                        </a:spcAft>
                        <a:buClr>
                          <a:srgbClr val="0D0D0D"/>
                        </a:buClr>
                        <a:buSzPts val="1100"/>
                        <a:buFont typeface="Calibri"/>
                        <a:buChar char="●"/>
                      </a:pPr>
                      <a:r>
                        <a:rPr lang="en" sz="1100">
                          <a:solidFill>
                            <a:srgbClr val="0D0D0D"/>
                          </a:solidFill>
                          <a:highlight>
                            <a:srgbClr val="FFFFFF"/>
                          </a:highlight>
                          <a:latin typeface="Calibri"/>
                          <a:ea typeface="Calibri"/>
                          <a:cs typeface="Calibri"/>
                          <a:sym typeface="Calibri"/>
                        </a:rPr>
                        <a:t>Demonstrates comprehensive understanding and application of course materials, including texts, assignments, and discussions.</a:t>
                      </a:r>
                      <a:endParaRPr sz="1100">
                        <a:solidFill>
                          <a:srgbClr val="0D0D0D"/>
                        </a:solidFill>
                        <a:highlight>
                          <a:srgbClr val="FFFFFF"/>
                        </a:highlight>
                        <a:latin typeface="Calibri"/>
                        <a:ea typeface="Calibri"/>
                        <a:cs typeface="Calibri"/>
                        <a:sym typeface="Calibri"/>
                      </a:endParaRPr>
                    </a:p>
                    <a:p>
                      <a:pPr marL="457200" lvl="0" indent="-298450" algn="l" rtl="0">
                        <a:lnSpc>
                          <a:spcPct val="115000"/>
                        </a:lnSpc>
                        <a:spcBef>
                          <a:spcPts val="0"/>
                        </a:spcBef>
                        <a:spcAft>
                          <a:spcPts val="0"/>
                        </a:spcAft>
                        <a:buClr>
                          <a:srgbClr val="0D0D0D"/>
                        </a:buClr>
                        <a:buSzPts val="1100"/>
                        <a:buFont typeface="Calibri"/>
                        <a:buChar char="●"/>
                      </a:pPr>
                      <a:r>
                        <a:rPr lang="en" sz="1100">
                          <a:solidFill>
                            <a:srgbClr val="0D0D0D"/>
                          </a:solidFill>
                          <a:highlight>
                            <a:srgbClr val="FFFFFF"/>
                          </a:highlight>
                          <a:latin typeface="Calibri"/>
                          <a:ea typeface="Calibri"/>
                          <a:cs typeface="Calibri"/>
                          <a:sym typeface="Calibri"/>
                        </a:rPr>
                        <a:t>Provides thorough and detailed historical information about the selected organization, including Mission and Vision Statements.</a:t>
                      </a:r>
                      <a:endParaRPr sz="1100">
                        <a:solidFill>
                          <a:srgbClr val="0D0D0D"/>
                        </a:solidFill>
                        <a:highlight>
                          <a:srgbClr val="FFFFFF"/>
                        </a:highlight>
                        <a:latin typeface="Calibri"/>
                        <a:ea typeface="Calibri"/>
                        <a:cs typeface="Calibri"/>
                        <a:sym typeface="Calibri"/>
                      </a:endParaRPr>
                    </a:p>
                    <a:p>
                      <a:pPr marL="457200" lvl="0" indent="-298450" algn="l" rtl="0">
                        <a:lnSpc>
                          <a:spcPct val="115000"/>
                        </a:lnSpc>
                        <a:spcBef>
                          <a:spcPts val="0"/>
                        </a:spcBef>
                        <a:spcAft>
                          <a:spcPts val="0"/>
                        </a:spcAft>
                        <a:buClr>
                          <a:srgbClr val="0D0D0D"/>
                        </a:buClr>
                        <a:buSzPts val="1100"/>
                        <a:buFont typeface="Calibri"/>
                        <a:buChar char="●"/>
                      </a:pPr>
                      <a:r>
                        <a:rPr lang="en" sz="1100">
                          <a:solidFill>
                            <a:srgbClr val="0D0D0D"/>
                          </a:solidFill>
                          <a:highlight>
                            <a:srgbClr val="FFFFFF"/>
                          </a:highlight>
                          <a:latin typeface="Calibri"/>
                          <a:ea typeface="Calibri"/>
                          <a:cs typeface="Calibri"/>
                          <a:sym typeface="Calibri"/>
                        </a:rPr>
                        <a:t>Clearly describes the products and services offered by the organization, demonstrating a deep understanding of their offerings.</a:t>
                      </a:r>
                      <a:endParaRPr sz="1100">
                        <a:solidFill>
                          <a:srgbClr val="0D0D0D"/>
                        </a:solidFill>
                        <a:highlight>
                          <a:srgbClr val="FFFFFF"/>
                        </a:highlight>
                        <a:latin typeface="Calibri"/>
                        <a:ea typeface="Calibri"/>
                        <a:cs typeface="Calibri"/>
                        <a:sym typeface="Calibri"/>
                      </a:endParaRPr>
                    </a:p>
                    <a:p>
                      <a:pPr marL="457200" lvl="0" indent="-298450" algn="l" rtl="0">
                        <a:lnSpc>
                          <a:spcPct val="115000"/>
                        </a:lnSpc>
                        <a:spcBef>
                          <a:spcPts val="0"/>
                        </a:spcBef>
                        <a:spcAft>
                          <a:spcPts val="0"/>
                        </a:spcAft>
                        <a:buClr>
                          <a:srgbClr val="0D0D0D"/>
                        </a:buClr>
                        <a:buSzPts val="1100"/>
                        <a:buFont typeface="Calibri"/>
                        <a:buChar char="●"/>
                      </a:pPr>
                      <a:r>
                        <a:rPr lang="en" sz="1100">
                          <a:solidFill>
                            <a:srgbClr val="0D0D0D"/>
                          </a:solidFill>
                          <a:highlight>
                            <a:srgbClr val="FFFFFF"/>
                          </a:highlight>
                          <a:latin typeface="Calibri"/>
                          <a:ea typeface="Calibri"/>
                          <a:cs typeface="Calibri"/>
                          <a:sym typeface="Calibri"/>
                        </a:rPr>
                        <a:t>Identifies the organization's Target Market and explains how they are effectively targeted.</a:t>
                      </a:r>
                      <a:endParaRPr sz="1100">
                        <a:solidFill>
                          <a:srgbClr val="0D0D0D"/>
                        </a:solidFill>
                        <a:highlight>
                          <a:srgbClr val="FFFFFF"/>
                        </a:highlight>
                        <a:latin typeface="Calibri"/>
                        <a:ea typeface="Calibri"/>
                        <a:cs typeface="Calibri"/>
                        <a:sym typeface="Calibri"/>
                      </a:endParaRPr>
                    </a:p>
                    <a:p>
                      <a:pPr marL="457200" lvl="0" indent="-298450" algn="l" rtl="0">
                        <a:lnSpc>
                          <a:spcPct val="115000"/>
                        </a:lnSpc>
                        <a:spcBef>
                          <a:spcPts val="0"/>
                        </a:spcBef>
                        <a:spcAft>
                          <a:spcPts val="0"/>
                        </a:spcAft>
                        <a:buClr>
                          <a:srgbClr val="0D0D0D"/>
                        </a:buClr>
                        <a:buSzPts val="1100"/>
                        <a:buChar char="●"/>
                      </a:pPr>
                      <a:r>
                        <a:rPr lang="en" sz="1100">
                          <a:solidFill>
                            <a:srgbClr val="0D0D0D"/>
                          </a:solidFill>
                          <a:highlight>
                            <a:srgbClr val="FFFFFF"/>
                          </a:highlight>
                          <a:latin typeface="Calibri"/>
                          <a:ea typeface="Calibri"/>
                          <a:cs typeface="Calibri"/>
                          <a:sym typeface="Calibri"/>
                        </a:rPr>
                        <a:t>Provides a detailed explanation of how the organization's products/services are segmented in the marketplace, showcasing advanced knowledge of market segmentation st</a:t>
                      </a:r>
                      <a:r>
                        <a:rPr lang="en" sz="1100">
                          <a:solidFill>
                            <a:srgbClr val="0D0D0D"/>
                          </a:solidFill>
                          <a:highlight>
                            <a:srgbClr val="FFFFFF"/>
                          </a:highlight>
                        </a:rPr>
                        <a:t>rategies</a:t>
                      </a:r>
                      <a:endParaRPr sz="1100">
                        <a:solidFill>
                          <a:srgbClr val="0D0D0D"/>
                        </a:solidFill>
                        <a:highlight>
                          <a:srgbClr val="FFFFFF"/>
                        </a:highlight>
                      </a:endParaRPr>
                    </a:p>
                    <a:p>
                      <a:pPr marL="0" lvl="0" indent="0" algn="l" rtl="0">
                        <a:lnSpc>
                          <a:spcPct val="115000"/>
                        </a:lnSpc>
                        <a:spcBef>
                          <a:spcPts val="1200"/>
                        </a:spcBef>
                        <a:spcAft>
                          <a:spcPts val="0"/>
                        </a:spcAft>
                        <a:buNone/>
                      </a:pPr>
                      <a:r>
                        <a:rPr lang="en" sz="1200"/>
                        <a:t> </a:t>
                      </a:r>
                      <a:endParaRPr sz="1200"/>
                    </a:p>
                  </a:txBody>
                  <a:tcPr marL="68575" marR="6857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 sz="1300">
                          <a:solidFill>
                            <a:srgbClr val="0D0D0D"/>
                          </a:solidFill>
                          <a:highlight>
                            <a:srgbClr val="FFFFFF"/>
                          </a:highlight>
                          <a:latin typeface="Calibri"/>
                          <a:ea typeface="Calibri"/>
                          <a:cs typeface="Calibri"/>
                          <a:sym typeface="Calibri"/>
                        </a:rPr>
                        <a:t>Demonstrates a solid understanding and application of course materials, providing relevant information about the selected organization and addressing the assignment prompts adequately.</a:t>
                      </a:r>
                      <a:endParaRPr sz="1300">
                        <a:solidFill>
                          <a:srgbClr val="0D0D0D"/>
                        </a:solidFill>
                        <a:highlight>
                          <a:srgbClr val="FFFFFF"/>
                        </a:highlight>
                        <a:latin typeface="Calibri"/>
                        <a:ea typeface="Calibri"/>
                        <a:cs typeface="Calibri"/>
                        <a:sym typeface="Calibri"/>
                      </a:endParaRPr>
                    </a:p>
                  </a:txBody>
                  <a:tcPr marL="68575" marR="6857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 sz="1300">
                          <a:solidFill>
                            <a:srgbClr val="0D0D0D"/>
                          </a:solidFill>
                          <a:highlight>
                            <a:srgbClr val="FFFFFF"/>
                          </a:highlight>
                          <a:latin typeface="Calibri"/>
                          <a:ea typeface="Calibri"/>
                          <a:cs typeface="Calibri"/>
                          <a:sym typeface="Calibri"/>
                        </a:rPr>
                        <a:t>Demonstrates a basic understanding of course materials, providing some information about the selected organization but lacking depth or insight.</a:t>
                      </a:r>
                      <a:endParaRPr sz="1300">
                        <a:solidFill>
                          <a:srgbClr val="0D0D0D"/>
                        </a:solidFill>
                        <a:highlight>
                          <a:srgbClr val="FFFFFF"/>
                        </a:highlight>
                        <a:latin typeface="Calibri"/>
                        <a:ea typeface="Calibri"/>
                        <a:cs typeface="Calibri"/>
                        <a:sym typeface="Calibri"/>
                      </a:endParaRPr>
                    </a:p>
                  </a:txBody>
                  <a:tcPr marL="68575" marR="6857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 sz="1300">
                          <a:solidFill>
                            <a:srgbClr val="0D0D0D"/>
                          </a:solidFill>
                          <a:highlight>
                            <a:srgbClr val="FFFFFF"/>
                          </a:highlight>
                          <a:latin typeface="Calibri"/>
                          <a:ea typeface="Calibri"/>
                          <a:cs typeface="Calibri"/>
                          <a:sym typeface="Calibri"/>
                        </a:rPr>
                        <a:t>Demonstrates limited understanding of course materials, providing minimal or inaccurate information about the selected organization.</a:t>
                      </a:r>
                      <a:endParaRPr sz="1300">
                        <a:solidFill>
                          <a:srgbClr val="0D0D0D"/>
                        </a:solidFill>
                        <a:highlight>
                          <a:srgbClr val="FFFFFF"/>
                        </a:highlight>
                        <a:latin typeface="Calibri"/>
                        <a:ea typeface="Calibri"/>
                        <a:cs typeface="Calibri"/>
                        <a:sym typeface="Calibri"/>
                      </a:endParaRPr>
                    </a:p>
                  </a:txBody>
                  <a:tcPr marL="68575" marR="6857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35"/>
          <p:cNvSpPr txBox="1">
            <a:spLocks noGrp="1"/>
          </p:cNvSpPr>
          <p:nvPr>
            <p:ph type="title"/>
          </p:nvPr>
        </p:nvSpPr>
        <p:spPr>
          <a:xfrm>
            <a:off x="1126775" y="-5"/>
            <a:ext cx="7571700" cy="70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b="1">
                <a:latin typeface="Calibri"/>
                <a:ea typeface="Calibri"/>
                <a:cs typeface="Calibri"/>
                <a:sym typeface="Calibri"/>
              </a:rPr>
              <a:t>Stage 2: Rubric Example - In Progress 2</a:t>
            </a:r>
            <a:endParaRPr/>
          </a:p>
        </p:txBody>
      </p:sp>
      <p:sp>
        <p:nvSpPr>
          <p:cNvPr id="382" name="Google Shape;382;p35"/>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24</a:t>
            </a:fld>
            <a:endParaRPr/>
          </a:p>
        </p:txBody>
      </p:sp>
      <p:graphicFrame>
        <p:nvGraphicFramePr>
          <p:cNvPr id="383" name="Google Shape;383;p35"/>
          <p:cNvGraphicFramePr/>
          <p:nvPr/>
        </p:nvGraphicFramePr>
        <p:xfrm>
          <a:off x="0" y="577650"/>
          <a:ext cx="3000000" cy="3000000"/>
        </p:xfrm>
        <a:graphic>
          <a:graphicData uri="http://schemas.openxmlformats.org/drawingml/2006/table">
            <a:tbl>
              <a:tblPr>
                <a:noFill/>
                <a:tableStyleId>{98D0051E-C407-4F9B-A0A7-156D2538F465}</a:tableStyleId>
              </a:tblPr>
              <a:tblGrid>
                <a:gridCol w="1360825">
                  <a:extLst>
                    <a:ext uri="{9D8B030D-6E8A-4147-A177-3AD203B41FA5}">
                      <a16:colId xmlns:a16="http://schemas.microsoft.com/office/drawing/2014/main" val="20000"/>
                    </a:ext>
                  </a:extLst>
                </a:gridCol>
                <a:gridCol w="2488625">
                  <a:extLst>
                    <a:ext uri="{9D8B030D-6E8A-4147-A177-3AD203B41FA5}">
                      <a16:colId xmlns:a16="http://schemas.microsoft.com/office/drawing/2014/main" val="20001"/>
                    </a:ext>
                  </a:extLst>
                </a:gridCol>
                <a:gridCol w="1791725">
                  <a:extLst>
                    <a:ext uri="{9D8B030D-6E8A-4147-A177-3AD203B41FA5}">
                      <a16:colId xmlns:a16="http://schemas.microsoft.com/office/drawing/2014/main" val="20002"/>
                    </a:ext>
                  </a:extLst>
                </a:gridCol>
                <a:gridCol w="1930375">
                  <a:extLst>
                    <a:ext uri="{9D8B030D-6E8A-4147-A177-3AD203B41FA5}">
                      <a16:colId xmlns:a16="http://schemas.microsoft.com/office/drawing/2014/main" val="20003"/>
                    </a:ext>
                  </a:extLst>
                </a:gridCol>
                <a:gridCol w="1739200">
                  <a:extLst>
                    <a:ext uri="{9D8B030D-6E8A-4147-A177-3AD203B41FA5}">
                      <a16:colId xmlns:a16="http://schemas.microsoft.com/office/drawing/2014/main" val="20004"/>
                    </a:ext>
                  </a:extLst>
                </a:gridCol>
              </a:tblGrid>
              <a:tr h="4037875">
                <a:tc>
                  <a:txBody>
                    <a:bodyPr/>
                    <a:lstStyle/>
                    <a:p>
                      <a:pPr marL="0" lvl="0" indent="0" algn="l" rtl="0">
                        <a:lnSpc>
                          <a:spcPct val="115000"/>
                        </a:lnSpc>
                        <a:spcBef>
                          <a:spcPts val="1200"/>
                        </a:spcBef>
                        <a:spcAft>
                          <a:spcPts val="0"/>
                        </a:spcAft>
                        <a:buNone/>
                      </a:pPr>
                      <a:r>
                        <a:rPr lang="en" b="1">
                          <a:solidFill>
                            <a:srgbClr val="0D0D0D"/>
                          </a:solidFill>
                          <a:highlight>
                            <a:srgbClr val="FFFFFF"/>
                          </a:highlight>
                          <a:latin typeface="Calibri"/>
                          <a:ea typeface="Calibri"/>
                          <a:cs typeface="Calibri"/>
                          <a:sym typeface="Calibri"/>
                        </a:rPr>
                        <a:t>Criteria 2: Analysis and Critical Thinking</a:t>
                      </a:r>
                      <a:endParaRPr b="1">
                        <a:solidFill>
                          <a:srgbClr val="0D0D0D"/>
                        </a:solidFill>
                        <a:highlight>
                          <a:srgbClr val="FFFFFF"/>
                        </a:highlight>
                        <a:latin typeface="Calibri"/>
                        <a:ea typeface="Calibri"/>
                        <a:cs typeface="Calibri"/>
                        <a:sym typeface="Calibri"/>
                      </a:endParaRPr>
                    </a:p>
                  </a:txBody>
                  <a:tcPr marL="68575" marR="6857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457200" lvl="0" indent="-298450" algn="l" rtl="0">
                        <a:lnSpc>
                          <a:spcPct val="115000"/>
                        </a:lnSpc>
                        <a:spcBef>
                          <a:spcPts val="0"/>
                        </a:spcBef>
                        <a:spcAft>
                          <a:spcPts val="0"/>
                        </a:spcAft>
                        <a:buClr>
                          <a:srgbClr val="0D0D0D"/>
                        </a:buClr>
                        <a:buSzPts val="1100"/>
                        <a:buFont typeface="Calibri"/>
                        <a:buChar char="●"/>
                      </a:pPr>
                      <a:r>
                        <a:rPr lang="en" sz="1100">
                          <a:solidFill>
                            <a:srgbClr val="0D0D0D"/>
                          </a:solidFill>
                          <a:highlight>
                            <a:srgbClr val="FFFFFF"/>
                          </a:highlight>
                          <a:latin typeface="Calibri"/>
                          <a:ea typeface="Calibri"/>
                          <a:cs typeface="Calibri"/>
                          <a:sym typeface="Calibri"/>
                        </a:rPr>
                        <a:t>Analyzes each component of the Marketing Mix (Four P’s) thoroughly, providing insightful insights and connections to the organization's products/services.</a:t>
                      </a:r>
                      <a:endParaRPr sz="1100">
                        <a:solidFill>
                          <a:srgbClr val="0D0D0D"/>
                        </a:solidFill>
                        <a:highlight>
                          <a:srgbClr val="FFFFFF"/>
                        </a:highlight>
                        <a:latin typeface="Calibri"/>
                        <a:ea typeface="Calibri"/>
                        <a:cs typeface="Calibri"/>
                        <a:sym typeface="Calibri"/>
                      </a:endParaRPr>
                    </a:p>
                    <a:p>
                      <a:pPr marL="457200" lvl="0" indent="-298450" algn="l" rtl="0">
                        <a:lnSpc>
                          <a:spcPct val="115000"/>
                        </a:lnSpc>
                        <a:spcBef>
                          <a:spcPts val="0"/>
                        </a:spcBef>
                        <a:spcAft>
                          <a:spcPts val="0"/>
                        </a:spcAft>
                        <a:buClr>
                          <a:srgbClr val="0D0D0D"/>
                        </a:buClr>
                        <a:buSzPts val="1100"/>
                        <a:buFont typeface="Calibri"/>
                        <a:buChar char="●"/>
                      </a:pPr>
                      <a:r>
                        <a:rPr lang="en" sz="1100">
                          <a:solidFill>
                            <a:srgbClr val="0D0D0D"/>
                          </a:solidFill>
                          <a:highlight>
                            <a:srgbClr val="FFFFFF"/>
                          </a:highlight>
                          <a:latin typeface="Calibri"/>
                          <a:ea typeface="Calibri"/>
                          <a:cs typeface="Calibri"/>
                          <a:sym typeface="Calibri"/>
                        </a:rPr>
                        <a:t>Identifies competitors and accurately assesses their market share, demonstrating a deep understanding of industry dynamics.</a:t>
                      </a:r>
                      <a:endParaRPr sz="1100">
                        <a:solidFill>
                          <a:srgbClr val="0D0D0D"/>
                        </a:solidFill>
                        <a:highlight>
                          <a:srgbClr val="FFFFFF"/>
                        </a:highlight>
                        <a:latin typeface="Calibri"/>
                        <a:ea typeface="Calibri"/>
                        <a:cs typeface="Calibri"/>
                        <a:sym typeface="Calibri"/>
                      </a:endParaRPr>
                    </a:p>
                    <a:p>
                      <a:pPr marL="457200" lvl="0" indent="-298450" algn="l" rtl="0">
                        <a:lnSpc>
                          <a:spcPct val="115000"/>
                        </a:lnSpc>
                        <a:spcBef>
                          <a:spcPts val="0"/>
                        </a:spcBef>
                        <a:spcAft>
                          <a:spcPts val="0"/>
                        </a:spcAft>
                        <a:buClr>
                          <a:srgbClr val="0D0D0D"/>
                        </a:buClr>
                        <a:buSzPts val="1100"/>
                        <a:buFont typeface="Calibri"/>
                        <a:buChar char="●"/>
                      </a:pPr>
                      <a:r>
                        <a:rPr lang="en" sz="1100">
                          <a:solidFill>
                            <a:srgbClr val="0D0D0D"/>
                          </a:solidFill>
                          <a:highlight>
                            <a:srgbClr val="FFFFFF"/>
                          </a:highlight>
                          <a:latin typeface="Calibri"/>
                          <a:ea typeface="Calibri"/>
                          <a:cs typeface="Calibri"/>
                          <a:sym typeface="Calibri"/>
                        </a:rPr>
                        <a:t>Creates a detailed positioning grid, accurately plotting the organization and its top competitors and providing strategic insights into their positioning.</a:t>
                      </a:r>
                      <a:endParaRPr sz="1100">
                        <a:solidFill>
                          <a:srgbClr val="0D0D0D"/>
                        </a:solidFill>
                        <a:highlight>
                          <a:srgbClr val="FFFFFF"/>
                        </a:highlight>
                        <a:latin typeface="Calibri"/>
                        <a:ea typeface="Calibri"/>
                        <a:cs typeface="Calibri"/>
                        <a:sym typeface="Calibri"/>
                      </a:endParaRPr>
                    </a:p>
                    <a:p>
                      <a:pPr marL="457200" lvl="0" indent="-298450" algn="l" rtl="0">
                        <a:lnSpc>
                          <a:spcPct val="115000"/>
                        </a:lnSpc>
                        <a:spcBef>
                          <a:spcPts val="0"/>
                        </a:spcBef>
                        <a:spcAft>
                          <a:spcPts val="0"/>
                        </a:spcAft>
                        <a:buClr>
                          <a:srgbClr val="0D0D0D"/>
                        </a:buClr>
                        <a:buSzPts val="1100"/>
                        <a:buFont typeface="Calibri"/>
                        <a:buChar char="●"/>
                      </a:pPr>
                      <a:r>
                        <a:rPr lang="en" sz="1100">
                          <a:solidFill>
                            <a:srgbClr val="0D0D0D"/>
                          </a:solidFill>
                          <a:highlight>
                            <a:srgbClr val="FFFFFF"/>
                          </a:highlight>
                          <a:latin typeface="Calibri"/>
                          <a:ea typeface="Calibri"/>
                          <a:cs typeface="Calibri"/>
                          <a:sym typeface="Calibri"/>
                        </a:rPr>
                        <a:t>Articulates a clear and compelling explanation of how the organization differentiates itself from competitors, showcasing advanced critical thinking skills and strategic insight.</a:t>
                      </a:r>
                      <a:endParaRPr sz="1100">
                        <a:solidFill>
                          <a:srgbClr val="0D0D0D"/>
                        </a:solidFill>
                        <a:highlight>
                          <a:srgbClr val="FFFFFF"/>
                        </a:highlight>
                        <a:latin typeface="Calibri"/>
                        <a:ea typeface="Calibri"/>
                        <a:cs typeface="Calibri"/>
                        <a:sym typeface="Calibri"/>
                      </a:endParaRPr>
                    </a:p>
                  </a:txBody>
                  <a:tcPr marL="68575" marR="6857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 sz="1300">
                          <a:solidFill>
                            <a:srgbClr val="0D0D0D"/>
                          </a:solidFill>
                          <a:highlight>
                            <a:srgbClr val="FFFFFF"/>
                          </a:highlight>
                          <a:latin typeface="Calibri"/>
                          <a:ea typeface="Calibri"/>
                          <a:cs typeface="Calibri"/>
                          <a:sym typeface="Calibri"/>
                        </a:rPr>
                        <a:t>Analyzes components of the Marketing Mix and competitors with some depth, but may lack thoroughness or insight in comparison to exemplary performance.</a:t>
                      </a:r>
                      <a:endParaRPr sz="1300">
                        <a:solidFill>
                          <a:srgbClr val="0D0D0D"/>
                        </a:solidFill>
                        <a:highlight>
                          <a:srgbClr val="FFFFFF"/>
                        </a:highlight>
                        <a:latin typeface="Calibri"/>
                        <a:ea typeface="Calibri"/>
                        <a:cs typeface="Calibri"/>
                        <a:sym typeface="Calibri"/>
                      </a:endParaRPr>
                    </a:p>
                  </a:txBody>
                  <a:tcPr marL="68575" marR="6857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 sz="1300">
                          <a:solidFill>
                            <a:srgbClr val="0D0D0D"/>
                          </a:solidFill>
                          <a:highlight>
                            <a:srgbClr val="FFFFFF"/>
                          </a:highlight>
                          <a:latin typeface="Calibri"/>
                          <a:ea typeface="Calibri"/>
                          <a:cs typeface="Calibri"/>
                          <a:sym typeface="Calibri"/>
                        </a:rPr>
                        <a:t>Provides a basic analysis of components of the Marketing Mix and competitors, but may lack detail or specificity.</a:t>
                      </a:r>
                      <a:endParaRPr sz="1300">
                        <a:solidFill>
                          <a:srgbClr val="0D0D0D"/>
                        </a:solidFill>
                        <a:highlight>
                          <a:srgbClr val="FFFFFF"/>
                        </a:highlight>
                        <a:latin typeface="Calibri"/>
                        <a:ea typeface="Calibri"/>
                        <a:cs typeface="Calibri"/>
                        <a:sym typeface="Calibri"/>
                      </a:endParaRPr>
                    </a:p>
                  </a:txBody>
                  <a:tcPr marL="68575" marR="6857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 sz="1300">
                          <a:solidFill>
                            <a:srgbClr val="0D0D0D"/>
                          </a:solidFill>
                          <a:highlight>
                            <a:srgbClr val="FFFFFF"/>
                          </a:highlight>
                          <a:latin typeface="Calibri"/>
                          <a:ea typeface="Calibri"/>
                          <a:cs typeface="Calibri"/>
                          <a:sym typeface="Calibri"/>
                        </a:rPr>
                        <a:t>Provides minimal analysis of components of the Marketing Mix and competitors, lacking detail, relevance, or accuracy.</a:t>
                      </a:r>
                      <a:endParaRPr sz="1300">
                        <a:solidFill>
                          <a:srgbClr val="0D0D0D"/>
                        </a:solidFill>
                        <a:highlight>
                          <a:srgbClr val="FFFFFF"/>
                        </a:highlight>
                        <a:latin typeface="Calibri"/>
                        <a:ea typeface="Calibri"/>
                        <a:cs typeface="Calibri"/>
                        <a:sym typeface="Calibri"/>
                      </a:endParaRPr>
                    </a:p>
                  </a:txBody>
                  <a:tcPr marL="68575" marR="6857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36"/>
          <p:cNvSpPr txBox="1">
            <a:spLocks noGrp="1"/>
          </p:cNvSpPr>
          <p:nvPr>
            <p:ph type="title"/>
          </p:nvPr>
        </p:nvSpPr>
        <p:spPr>
          <a:xfrm>
            <a:off x="1126775" y="-5"/>
            <a:ext cx="7571700" cy="70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b="1">
                <a:latin typeface="Calibri"/>
                <a:ea typeface="Calibri"/>
                <a:cs typeface="Calibri"/>
                <a:sym typeface="Calibri"/>
              </a:rPr>
              <a:t>Stage 2: Rubric Example - In Progress 3</a:t>
            </a:r>
            <a:endParaRPr/>
          </a:p>
        </p:txBody>
      </p:sp>
      <p:sp>
        <p:nvSpPr>
          <p:cNvPr id="389" name="Google Shape;389;p36"/>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25</a:t>
            </a:fld>
            <a:endParaRPr/>
          </a:p>
        </p:txBody>
      </p:sp>
      <p:graphicFrame>
        <p:nvGraphicFramePr>
          <p:cNvPr id="390" name="Google Shape;390;p36"/>
          <p:cNvGraphicFramePr/>
          <p:nvPr/>
        </p:nvGraphicFramePr>
        <p:xfrm>
          <a:off x="166750" y="577650"/>
          <a:ext cx="3000000" cy="3000000"/>
        </p:xfrm>
        <a:graphic>
          <a:graphicData uri="http://schemas.openxmlformats.org/drawingml/2006/table">
            <a:tbl>
              <a:tblPr>
                <a:noFill/>
                <a:tableStyleId>{98D0051E-C407-4F9B-A0A7-156D2538F465}</a:tableStyleId>
              </a:tblPr>
              <a:tblGrid>
                <a:gridCol w="1381125">
                  <a:extLst>
                    <a:ext uri="{9D8B030D-6E8A-4147-A177-3AD203B41FA5}">
                      <a16:colId xmlns:a16="http://schemas.microsoft.com/office/drawing/2014/main" val="20000"/>
                    </a:ext>
                  </a:extLst>
                </a:gridCol>
                <a:gridCol w="2114550">
                  <a:extLst>
                    <a:ext uri="{9D8B030D-6E8A-4147-A177-3AD203B41FA5}">
                      <a16:colId xmlns:a16="http://schemas.microsoft.com/office/drawing/2014/main" val="20001"/>
                    </a:ext>
                  </a:extLst>
                </a:gridCol>
                <a:gridCol w="1826775">
                  <a:extLst>
                    <a:ext uri="{9D8B030D-6E8A-4147-A177-3AD203B41FA5}">
                      <a16:colId xmlns:a16="http://schemas.microsoft.com/office/drawing/2014/main" val="20002"/>
                    </a:ext>
                  </a:extLst>
                </a:gridCol>
                <a:gridCol w="1907025">
                  <a:extLst>
                    <a:ext uri="{9D8B030D-6E8A-4147-A177-3AD203B41FA5}">
                      <a16:colId xmlns:a16="http://schemas.microsoft.com/office/drawing/2014/main" val="20003"/>
                    </a:ext>
                  </a:extLst>
                </a:gridCol>
                <a:gridCol w="1914525">
                  <a:extLst>
                    <a:ext uri="{9D8B030D-6E8A-4147-A177-3AD203B41FA5}">
                      <a16:colId xmlns:a16="http://schemas.microsoft.com/office/drawing/2014/main" val="20004"/>
                    </a:ext>
                  </a:extLst>
                </a:gridCol>
              </a:tblGrid>
              <a:tr h="4037875">
                <a:tc>
                  <a:txBody>
                    <a:bodyPr/>
                    <a:lstStyle/>
                    <a:p>
                      <a:pPr marL="0" lvl="0" indent="0" algn="l" rtl="0">
                        <a:lnSpc>
                          <a:spcPct val="115000"/>
                        </a:lnSpc>
                        <a:spcBef>
                          <a:spcPts val="1200"/>
                        </a:spcBef>
                        <a:spcAft>
                          <a:spcPts val="0"/>
                        </a:spcAft>
                        <a:buNone/>
                      </a:pPr>
                      <a:r>
                        <a:rPr lang="en" b="1">
                          <a:solidFill>
                            <a:srgbClr val="0D0D0D"/>
                          </a:solidFill>
                          <a:highlight>
                            <a:srgbClr val="FFFFFF"/>
                          </a:highlight>
                          <a:latin typeface="Calibri"/>
                          <a:ea typeface="Calibri"/>
                          <a:cs typeface="Calibri"/>
                          <a:sym typeface="Calibri"/>
                        </a:rPr>
                        <a:t>Criteria 3: SWOT Analysis</a:t>
                      </a:r>
                      <a:endParaRPr b="1">
                        <a:solidFill>
                          <a:srgbClr val="0D0D0D"/>
                        </a:solidFill>
                        <a:highlight>
                          <a:srgbClr val="FFFFFF"/>
                        </a:highlight>
                        <a:latin typeface="Calibri"/>
                        <a:ea typeface="Calibri"/>
                        <a:cs typeface="Calibri"/>
                        <a:sym typeface="Calibri"/>
                      </a:endParaRPr>
                    </a:p>
                  </a:txBody>
                  <a:tcPr marL="68575" marR="6857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457200" lvl="0" indent="-298450" algn="l" rtl="0">
                        <a:lnSpc>
                          <a:spcPct val="115000"/>
                        </a:lnSpc>
                        <a:spcBef>
                          <a:spcPts val="0"/>
                        </a:spcBef>
                        <a:spcAft>
                          <a:spcPts val="0"/>
                        </a:spcAft>
                        <a:buClr>
                          <a:srgbClr val="0D0D0D"/>
                        </a:buClr>
                        <a:buSzPts val="1100"/>
                        <a:buFont typeface="Calibri"/>
                        <a:buChar char="●"/>
                      </a:pPr>
                      <a:r>
                        <a:rPr lang="en" sz="1100">
                          <a:solidFill>
                            <a:srgbClr val="0D0D0D"/>
                          </a:solidFill>
                          <a:highlight>
                            <a:srgbClr val="FFFFFF"/>
                          </a:highlight>
                          <a:latin typeface="Calibri"/>
                          <a:ea typeface="Calibri"/>
                          <a:cs typeface="Calibri"/>
                          <a:sym typeface="Calibri"/>
                        </a:rPr>
                        <a:t>Conducts a comprehensive SWOT Analysis on the selected organization, identifying and analyzing strengths, weaknesses, opportunities, and threats with depth and insight.</a:t>
                      </a:r>
                      <a:endParaRPr sz="1100">
                        <a:solidFill>
                          <a:srgbClr val="0D0D0D"/>
                        </a:solidFill>
                        <a:highlight>
                          <a:srgbClr val="FFFFFF"/>
                        </a:highlight>
                        <a:latin typeface="Calibri"/>
                        <a:ea typeface="Calibri"/>
                        <a:cs typeface="Calibri"/>
                        <a:sym typeface="Calibri"/>
                      </a:endParaRPr>
                    </a:p>
                    <a:p>
                      <a:pPr marL="457200" lvl="0" indent="-298450" algn="l" rtl="0">
                        <a:lnSpc>
                          <a:spcPct val="115000"/>
                        </a:lnSpc>
                        <a:spcBef>
                          <a:spcPts val="0"/>
                        </a:spcBef>
                        <a:spcAft>
                          <a:spcPts val="0"/>
                        </a:spcAft>
                        <a:buClr>
                          <a:srgbClr val="0D0D0D"/>
                        </a:buClr>
                        <a:buSzPts val="1100"/>
                        <a:buFont typeface="Calibri"/>
                        <a:buChar char="●"/>
                      </a:pPr>
                      <a:r>
                        <a:rPr lang="en" sz="1100">
                          <a:solidFill>
                            <a:srgbClr val="0D0D0D"/>
                          </a:solidFill>
                          <a:highlight>
                            <a:srgbClr val="FFFFFF"/>
                          </a:highlight>
                          <a:latin typeface="Calibri"/>
                          <a:ea typeface="Calibri"/>
                          <a:cs typeface="Calibri"/>
                          <a:sym typeface="Calibri"/>
                        </a:rPr>
                        <a:t>Lists at least three items for each category of the SWOT Analysis, demonstrating a thorough understanding of the organization's internal and external environment.</a:t>
                      </a:r>
                      <a:endParaRPr sz="1100">
                        <a:solidFill>
                          <a:srgbClr val="0D0D0D"/>
                        </a:solidFill>
                        <a:highlight>
                          <a:srgbClr val="FFFFFF"/>
                        </a:highlight>
                        <a:latin typeface="Calibri"/>
                        <a:ea typeface="Calibri"/>
                        <a:cs typeface="Calibri"/>
                        <a:sym typeface="Calibri"/>
                      </a:endParaRPr>
                    </a:p>
                    <a:p>
                      <a:pPr marL="457200" lvl="0" indent="-298450" algn="l" rtl="0">
                        <a:lnSpc>
                          <a:spcPct val="115000"/>
                        </a:lnSpc>
                        <a:spcBef>
                          <a:spcPts val="0"/>
                        </a:spcBef>
                        <a:spcAft>
                          <a:spcPts val="0"/>
                        </a:spcAft>
                        <a:buClr>
                          <a:srgbClr val="0D0D0D"/>
                        </a:buClr>
                        <a:buSzPts val="1100"/>
                        <a:buFont typeface="Calibri"/>
                        <a:buChar char="●"/>
                      </a:pPr>
                      <a:r>
                        <a:rPr lang="en" sz="1100">
                          <a:solidFill>
                            <a:srgbClr val="0D0D0D"/>
                          </a:solidFill>
                          <a:highlight>
                            <a:srgbClr val="FFFFFF"/>
                          </a:highlight>
                          <a:latin typeface="Calibri"/>
                          <a:ea typeface="Calibri"/>
                          <a:cs typeface="Calibri"/>
                          <a:sym typeface="Calibri"/>
                        </a:rPr>
                        <a:t>Provides strategic recommendations based on the findings of the SWOT Analysis, showcasing advanced analytical skills and strategic thinking.</a:t>
                      </a:r>
                      <a:endParaRPr sz="1100">
                        <a:solidFill>
                          <a:srgbClr val="0D0D0D"/>
                        </a:solidFill>
                        <a:highlight>
                          <a:srgbClr val="FFFFFF"/>
                        </a:highlight>
                        <a:latin typeface="Calibri"/>
                        <a:ea typeface="Calibri"/>
                        <a:cs typeface="Calibri"/>
                        <a:sym typeface="Calibri"/>
                      </a:endParaRPr>
                    </a:p>
                    <a:p>
                      <a:pPr marL="0" lvl="0" indent="0" algn="l" rtl="0">
                        <a:lnSpc>
                          <a:spcPct val="115000"/>
                        </a:lnSpc>
                        <a:spcBef>
                          <a:spcPts val="120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txBody>
                  <a:tcPr marL="68575" marR="6857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 sz="1300">
                          <a:solidFill>
                            <a:srgbClr val="0D0D0D"/>
                          </a:solidFill>
                          <a:highlight>
                            <a:srgbClr val="FFFFFF"/>
                          </a:highlight>
                          <a:latin typeface="Calibri"/>
                          <a:ea typeface="Calibri"/>
                          <a:cs typeface="Calibri"/>
                          <a:sym typeface="Calibri"/>
                        </a:rPr>
                        <a:t>Conducts a SWOT Analysis with competence, identifying strengths, weaknesses, opportunities, and threats, but may lack depth or strategic insight in comparison to exemplary performance.</a:t>
                      </a:r>
                      <a:endParaRPr sz="1300">
                        <a:solidFill>
                          <a:srgbClr val="0D0D0D"/>
                        </a:solidFill>
                        <a:highlight>
                          <a:srgbClr val="FFFFFF"/>
                        </a:highlight>
                        <a:latin typeface="Calibri"/>
                        <a:ea typeface="Calibri"/>
                        <a:cs typeface="Calibri"/>
                        <a:sym typeface="Calibri"/>
                      </a:endParaRPr>
                    </a:p>
                  </a:txBody>
                  <a:tcPr marL="68575" marR="6857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 sz="1300">
                          <a:solidFill>
                            <a:srgbClr val="0D0D0D"/>
                          </a:solidFill>
                          <a:highlight>
                            <a:srgbClr val="FFFFFF"/>
                          </a:highlight>
                          <a:latin typeface="Calibri"/>
                          <a:ea typeface="Calibri"/>
                          <a:cs typeface="Calibri"/>
                          <a:sym typeface="Calibri"/>
                        </a:rPr>
                        <a:t>Conducts a basic SWOT Analysis, identifying some strengths, weaknesses, opportunities, and threats, but may lack depth or thoroughness.</a:t>
                      </a:r>
                      <a:endParaRPr sz="1300">
                        <a:solidFill>
                          <a:srgbClr val="0D0D0D"/>
                        </a:solidFill>
                        <a:highlight>
                          <a:srgbClr val="FFFFFF"/>
                        </a:highlight>
                        <a:latin typeface="Calibri"/>
                        <a:ea typeface="Calibri"/>
                        <a:cs typeface="Calibri"/>
                        <a:sym typeface="Calibri"/>
                      </a:endParaRPr>
                    </a:p>
                  </a:txBody>
                  <a:tcPr marL="68575" marR="6857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 sz="1300">
                          <a:solidFill>
                            <a:srgbClr val="0D0D0D"/>
                          </a:solidFill>
                          <a:highlight>
                            <a:srgbClr val="FFFFFF"/>
                          </a:highlight>
                          <a:latin typeface="Calibri"/>
                          <a:ea typeface="Calibri"/>
                          <a:cs typeface="Calibri"/>
                          <a:sym typeface="Calibri"/>
                        </a:rPr>
                        <a:t>Conducts a superficial or incomplete SWOT Analysis, failing to identify or analyze key factors effectively.</a:t>
                      </a:r>
                      <a:endParaRPr sz="1300">
                        <a:solidFill>
                          <a:srgbClr val="0D0D0D"/>
                        </a:solidFill>
                        <a:highlight>
                          <a:srgbClr val="FFFFFF"/>
                        </a:highlight>
                        <a:latin typeface="Calibri"/>
                        <a:ea typeface="Calibri"/>
                        <a:cs typeface="Calibri"/>
                        <a:sym typeface="Calibri"/>
                      </a:endParaRPr>
                    </a:p>
                  </a:txBody>
                  <a:tcPr marL="68575" marR="6857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37"/>
          <p:cNvSpPr txBox="1">
            <a:spLocks noGrp="1"/>
          </p:cNvSpPr>
          <p:nvPr>
            <p:ph type="title"/>
          </p:nvPr>
        </p:nvSpPr>
        <p:spPr>
          <a:xfrm>
            <a:off x="1126775" y="-5"/>
            <a:ext cx="7571700" cy="70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b="1">
                <a:latin typeface="Calibri"/>
                <a:ea typeface="Calibri"/>
                <a:cs typeface="Calibri"/>
                <a:sym typeface="Calibri"/>
              </a:rPr>
              <a:t>Stage 2: Rubric Example - In Progress 4</a:t>
            </a:r>
            <a:endParaRPr/>
          </a:p>
        </p:txBody>
      </p:sp>
      <p:sp>
        <p:nvSpPr>
          <p:cNvPr id="396" name="Google Shape;396;p37"/>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26</a:t>
            </a:fld>
            <a:endParaRPr/>
          </a:p>
        </p:txBody>
      </p:sp>
      <p:graphicFrame>
        <p:nvGraphicFramePr>
          <p:cNvPr id="397" name="Google Shape;397;p37"/>
          <p:cNvGraphicFramePr/>
          <p:nvPr/>
        </p:nvGraphicFramePr>
        <p:xfrm>
          <a:off x="120000" y="776375"/>
          <a:ext cx="3000000" cy="3000000"/>
        </p:xfrm>
        <a:graphic>
          <a:graphicData uri="http://schemas.openxmlformats.org/drawingml/2006/table">
            <a:tbl>
              <a:tblPr>
                <a:noFill/>
                <a:tableStyleId>{98D0051E-C407-4F9B-A0A7-156D2538F465}</a:tableStyleId>
              </a:tblPr>
              <a:tblGrid>
                <a:gridCol w="1229150">
                  <a:extLst>
                    <a:ext uri="{9D8B030D-6E8A-4147-A177-3AD203B41FA5}">
                      <a16:colId xmlns:a16="http://schemas.microsoft.com/office/drawing/2014/main" val="20000"/>
                    </a:ext>
                  </a:extLst>
                </a:gridCol>
                <a:gridCol w="2266525">
                  <a:extLst>
                    <a:ext uri="{9D8B030D-6E8A-4147-A177-3AD203B41FA5}">
                      <a16:colId xmlns:a16="http://schemas.microsoft.com/office/drawing/2014/main" val="20001"/>
                    </a:ext>
                  </a:extLst>
                </a:gridCol>
                <a:gridCol w="1826775">
                  <a:extLst>
                    <a:ext uri="{9D8B030D-6E8A-4147-A177-3AD203B41FA5}">
                      <a16:colId xmlns:a16="http://schemas.microsoft.com/office/drawing/2014/main" val="20002"/>
                    </a:ext>
                  </a:extLst>
                </a:gridCol>
                <a:gridCol w="1907025">
                  <a:extLst>
                    <a:ext uri="{9D8B030D-6E8A-4147-A177-3AD203B41FA5}">
                      <a16:colId xmlns:a16="http://schemas.microsoft.com/office/drawing/2014/main" val="20003"/>
                    </a:ext>
                  </a:extLst>
                </a:gridCol>
                <a:gridCol w="1914525">
                  <a:extLst>
                    <a:ext uri="{9D8B030D-6E8A-4147-A177-3AD203B41FA5}">
                      <a16:colId xmlns:a16="http://schemas.microsoft.com/office/drawing/2014/main" val="20004"/>
                    </a:ext>
                  </a:extLst>
                </a:gridCol>
              </a:tblGrid>
              <a:tr h="4367125">
                <a:tc>
                  <a:txBody>
                    <a:bodyPr/>
                    <a:lstStyle/>
                    <a:p>
                      <a:pPr marL="0" lvl="0" indent="0" algn="l" rtl="0">
                        <a:lnSpc>
                          <a:spcPct val="115000"/>
                        </a:lnSpc>
                        <a:spcBef>
                          <a:spcPts val="1200"/>
                        </a:spcBef>
                        <a:spcAft>
                          <a:spcPts val="0"/>
                        </a:spcAft>
                        <a:buNone/>
                      </a:pPr>
                      <a:r>
                        <a:rPr lang="en" b="1">
                          <a:solidFill>
                            <a:srgbClr val="0D0D0D"/>
                          </a:solidFill>
                          <a:highlight>
                            <a:srgbClr val="FFFFFF"/>
                          </a:highlight>
                          <a:latin typeface="Calibri"/>
                          <a:ea typeface="Calibri"/>
                          <a:cs typeface="Calibri"/>
                          <a:sym typeface="Calibri"/>
                        </a:rPr>
                        <a:t>Criteria 4: Paper Requirements</a:t>
                      </a:r>
                      <a:endParaRPr b="1">
                        <a:solidFill>
                          <a:srgbClr val="0D0D0D"/>
                        </a:solidFill>
                        <a:highlight>
                          <a:srgbClr val="FFFFFF"/>
                        </a:highlight>
                        <a:latin typeface="Calibri"/>
                        <a:ea typeface="Calibri"/>
                        <a:cs typeface="Calibri"/>
                        <a:sym typeface="Calibri"/>
                      </a:endParaRPr>
                    </a:p>
                    <a:p>
                      <a:pPr marL="0" lvl="0" indent="0" algn="l" rtl="0">
                        <a:lnSpc>
                          <a:spcPct val="115000"/>
                        </a:lnSpc>
                        <a:spcBef>
                          <a:spcPts val="1200"/>
                        </a:spcBef>
                        <a:spcAft>
                          <a:spcPts val="0"/>
                        </a:spcAft>
                        <a:buNone/>
                      </a:pPr>
                      <a:r>
                        <a:rPr lang="en">
                          <a:latin typeface="Calibri"/>
                          <a:ea typeface="Calibri"/>
                          <a:cs typeface="Calibri"/>
                          <a:sym typeface="Calibri"/>
                        </a:rPr>
                        <a:t> </a:t>
                      </a:r>
                      <a:endParaRPr>
                        <a:latin typeface="Calibri"/>
                        <a:ea typeface="Calibri"/>
                        <a:cs typeface="Calibri"/>
                        <a:sym typeface="Calibri"/>
                      </a:endParaRPr>
                    </a:p>
                  </a:txBody>
                  <a:tcPr marL="68575" marR="6857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457200" lvl="0" indent="-298450" algn="l" rtl="0">
                        <a:lnSpc>
                          <a:spcPct val="115000"/>
                        </a:lnSpc>
                        <a:spcBef>
                          <a:spcPts val="0"/>
                        </a:spcBef>
                        <a:spcAft>
                          <a:spcPts val="0"/>
                        </a:spcAft>
                        <a:buClr>
                          <a:srgbClr val="0D0D0D"/>
                        </a:buClr>
                        <a:buSzPts val="1100"/>
                        <a:buFont typeface="Calibri"/>
                        <a:buChar char="●"/>
                      </a:pPr>
                      <a:r>
                        <a:rPr lang="en" sz="1100">
                          <a:solidFill>
                            <a:srgbClr val="0D0D0D"/>
                          </a:solidFill>
                          <a:highlight>
                            <a:srgbClr val="FFFFFF"/>
                          </a:highlight>
                          <a:latin typeface="Calibri"/>
                          <a:ea typeface="Calibri"/>
                          <a:cs typeface="Calibri"/>
                          <a:sym typeface="Calibri"/>
                        </a:rPr>
                        <a:t>Meets all paper requirements, including length (5-7 pages), formatting (APA style), and inclusion of an APA Style Title Page and Reference Page.</a:t>
                      </a:r>
                      <a:endParaRPr sz="1100">
                        <a:solidFill>
                          <a:srgbClr val="0D0D0D"/>
                        </a:solidFill>
                        <a:highlight>
                          <a:srgbClr val="FFFFFF"/>
                        </a:highlight>
                        <a:latin typeface="Calibri"/>
                        <a:ea typeface="Calibri"/>
                        <a:cs typeface="Calibri"/>
                        <a:sym typeface="Calibri"/>
                      </a:endParaRPr>
                    </a:p>
                    <a:p>
                      <a:pPr marL="457200" lvl="0" indent="-298450" algn="l" rtl="0">
                        <a:lnSpc>
                          <a:spcPct val="115000"/>
                        </a:lnSpc>
                        <a:spcBef>
                          <a:spcPts val="0"/>
                        </a:spcBef>
                        <a:spcAft>
                          <a:spcPts val="0"/>
                        </a:spcAft>
                        <a:buClr>
                          <a:srgbClr val="0D0D0D"/>
                        </a:buClr>
                        <a:buSzPts val="1100"/>
                        <a:buFont typeface="Calibri"/>
                        <a:buChar char="●"/>
                      </a:pPr>
                      <a:r>
                        <a:rPr lang="en" sz="1100">
                          <a:solidFill>
                            <a:srgbClr val="0D0D0D"/>
                          </a:solidFill>
                          <a:highlight>
                            <a:srgbClr val="FFFFFF"/>
                          </a:highlight>
                          <a:latin typeface="Calibri"/>
                          <a:ea typeface="Calibri"/>
                          <a:cs typeface="Calibri"/>
                          <a:sym typeface="Calibri"/>
                        </a:rPr>
                        <a:t>Begins with a clear and concise introductory paragraph that sets the stage for the paper and includes a well-defined thesis statement.</a:t>
                      </a:r>
                      <a:endParaRPr sz="1100">
                        <a:solidFill>
                          <a:srgbClr val="0D0D0D"/>
                        </a:solidFill>
                        <a:highlight>
                          <a:srgbClr val="FFFFFF"/>
                        </a:highlight>
                        <a:latin typeface="Calibri"/>
                        <a:ea typeface="Calibri"/>
                        <a:cs typeface="Calibri"/>
                        <a:sym typeface="Calibri"/>
                      </a:endParaRPr>
                    </a:p>
                    <a:p>
                      <a:pPr marL="457200" lvl="0" indent="-298450" algn="l" rtl="0">
                        <a:lnSpc>
                          <a:spcPct val="115000"/>
                        </a:lnSpc>
                        <a:spcBef>
                          <a:spcPts val="0"/>
                        </a:spcBef>
                        <a:spcAft>
                          <a:spcPts val="0"/>
                        </a:spcAft>
                        <a:buClr>
                          <a:srgbClr val="0D0D0D"/>
                        </a:buClr>
                        <a:buSzPts val="1100"/>
                        <a:buFont typeface="Calibri"/>
                        <a:buChar char="●"/>
                      </a:pPr>
                      <a:r>
                        <a:rPr lang="en" sz="1100">
                          <a:solidFill>
                            <a:srgbClr val="0D0D0D"/>
                          </a:solidFill>
                          <a:highlight>
                            <a:srgbClr val="FFFFFF"/>
                          </a:highlight>
                          <a:latin typeface="Calibri"/>
                          <a:ea typeface="Calibri"/>
                          <a:cs typeface="Calibri"/>
                          <a:sym typeface="Calibri"/>
                        </a:rPr>
                        <a:t>Each subsequent paragraph contains at least 3 complete sentences of original content supported by outside academic sources, cited in APA format.</a:t>
                      </a:r>
                      <a:endParaRPr sz="1100">
                        <a:solidFill>
                          <a:srgbClr val="0D0D0D"/>
                        </a:solidFill>
                        <a:highlight>
                          <a:srgbClr val="FFFFFF"/>
                        </a:highlight>
                        <a:latin typeface="Calibri"/>
                        <a:ea typeface="Calibri"/>
                        <a:cs typeface="Calibri"/>
                        <a:sym typeface="Calibri"/>
                      </a:endParaRPr>
                    </a:p>
                    <a:p>
                      <a:pPr marL="457200" lvl="0" indent="-317500" algn="l" rtl="0">
                        <a:lnSpc>
                          <a:spcPct val="115000"/>
                        </a:lnSpc>
                        <a:spcBef>
                          <a:spcPts val="0"/>
                        </a:spcBef>
                        <a:spcAft>
                          <a:spcPts val="0"/>
                        </a:spcAft>
                        <a:buClr>
                          <a:srgbClr val="0D0D0D"/>
                        </a:buClr>
                        <a:buSzPts val="1400"/>
                        <a:buFont typeface="Calibri"/>
                        <a:buChar char="●"/>
                      </a:pPr>
                      <a:r>
                        <a:rPr lang="en" sz="700">
                          <a:solidFill>
                            <a:srgbClr val="0D0D0D"/>
                          </a:solidFill>
                          <a:highlight>
                            <a:srgbClr val="FFFFFF"/>
                          </a:highlight>
                          <a:latin typeface="Calibri"/>
                          <a:ea typeface="Calibri"/>
                          <a:cs typeface="Calibri"/>
                          <a:sym typeface="Calibri"/>
                        </a:rPr>
                        <a:t> </a:t>
                      </a:r>
                      <a:r>
                        <a:rPr lang="en" sz="1100">
                          <a:solidFill>
                            <a:srgbClr val="0D0D0D"/>
                          </a:solidFill>
                          <a:highlight>
                            <a:srgbClr val="FFFFFF"/>
                          </a:highlight>
                          <a:latin typeface="Calibri"/>
                          <a:ea typeface="Calibri"/>
                          <a:cs typeface="Calibri"/>
                          <a:sym typeface="Calibri"/>
                        </a:rPr>
                        <a:t>Includes 5-7 references, including the textbook, listed in APA style on the reference page.</a:t>
                      </a:r>
                      <a:endParaRPr sz="1200">
                        <a:latin typeface="Calibri"/>
                        <a:ea typeface="Calibri"/>
                        <a:cs typeface="Calibri"/>
                        <a:sym typeface="Calibri"/>
                      </a:endParaRPr>
                    </a:p>
                  </a:txBody>
                  <a:tcPr marL="68575" marR="6857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
                          <a:solidFill>
                            <a:srgbClr val="0D0D0D"/>
                          </a:solidFill>
                          <a:highlight>
                            <a:srgbClr val="FFFFFF"/>
                          </a:highlight>
                          <a:latin typeface="Calibri"/>
                          <a:ea typeface="Calibri"/>
                          <a:cs typeface="Calibri"/>
                          <a:sym typeface="Calibri"/>
                        </a:rPr>
                        <a:t>Meets most paper requirements, but may have minor issues with formatting, organization, or clarity.</a:t>
                      </a:r>
                      <a:endParaRPr>
                        <a:solidFill>
                          <a:srgbClr val="0D0D0D"/>
                        </a:solidFill>
                        <a:highlight>
                          <a:srgbClr val="FFFFFF"/>
                        </a:highlight>
                        <a:latin typeface="Calibri"/>
                        <a:ea typeface="Calibri"/>
                        <a:cs typeface="Calibri"/>
                        <a:sym typeface="Calibri"/>
                      </a:endParaRPr>
                    </a:p>
                  </a:txBody>
                  <a:tcPr marL="68575" marR="6857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
                          <a:solidFill>
                            <a:srgbClr val="0D0D0D"/>
                          </a:solidFill>
                          <a:highlight>
                            <a:srgbClr val="FFFFFF"/>
                          </a:highlight>
                          <a:latin typeface="Calibri"/>
                          <a:ea typeface="Calibri"/>
                          <a:cs typeface="Calibri"/>
                          <a:sym typeface="Calibri"/>
                        </a:rPr>
                        <a:t>Meets some paper requirements but may have significant issues with length, formatting, or clarity.</a:t>
                      </a:r>
                      <a:endParaRPr>
                        <a:solidFill>
                          <a:srgbClr val="0D0D0D"/>
                        </a:solidFill>
                        <a:highlight>
                          <a:srgbClr val="FFFFFF"/>
                        </a:highlight>
                        <a:latin typeface="Calibri"/>
                        <a:ea typeface="Calibri"/>
                        <a:cs typeface="Calibri"/>
                        <a:sym typeface="Calibri"/>
                      </a:endParaRPr>
                    </a:p>
                  </a:txBody>
                  <a:tcPr marL="68575" marR="6857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
                          <a:solidFill>
                            <a:srgbClr val="0D0D0D"/>
                          </a:solidFill>
                          <a:highlight>
                            <a:srgbClr val="FFFFFF"/>
                          </a:highlight>
                          <a:latin typeface="Calibri"/>
                          <a:ea typeface="Calibri"/>
                          <a:cs typeface="Calibri"/>
                          <a:sym typeface="Calibri"/>
                        </a:rPr>
                        <a:t>Fails to meet multiple paper requirements, such as length, formatting, organization, or clarity.</a:t>
                      </a:r>
                      <a:endParaRPr>
                        <a:solidFill>
                          <a:srgbClr val="0D0D0D"/>
                        </a:solidFill>
                        <a:highlight>
                          <a:srgbClr val="FFFFFF"/>
                        </a:highlight>
                        <a:latin typeface="Calibri"/>
                        <a:ea typeface="Calibri"/>
                        <a:cs typeface="Calibri"/>
                        <a:sym typeface="Calibri"/>
                      </a:endParaRPr>
                    </a:p>
                  </a:txBody>
                  <a:tcPr marL="68575" marR="68575" marT="91425" marB="91425">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38"/>
          <p:cNvSpPr txBox="1">
            <a:spLocks noGrp="1"/>
          </p:cNvSpPr>
          <p:nvPr>
            <p:ph type="title"/>
          </p:nvPr>
        </p:nvSpPr>
        <p:spPr>
          <a:xfrm>
            <a:off x="1743350" y="262000"/>
            <a:ext cx="5766600" cy="70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000"/>
              <a:buNone/>
            </a:pPr>
            <a:r>
              <a:rPr lang="en" sz="3600" b="1">
                <a:latin typeface="Calibri"/>
                <a:ea typeface="Calibri"/>
                <a:cs typeface="Calibri"/>
                <a:sym typeface="Calibri"/>
              </a:rPr>
              <a:t>Stage 2: Prompt Ideas &amp; Tips </a:t>
            </a:r>
            <a:endParaRPr sz="3600" b="1">
              <a:latin typeface="Calibri"/>
              <a:ea typeface="Calibri"/>
              <a:cs typeface="Calibri"/>
              <a:sym typeface="Calibri"/>
            </a:endParaRPr>
          </a:p>
        </p:txBody>
      </p:sp>
      <p:sp>
        <p:nvSpPr>
          <p:cNvPr id="403" name="Google Shape;403;p38"/>
          <p:cNvSpPr txBox="1">
            <a:spLocks noGrp="1"/>
          </p:cNvSpPr>
          <p:nvPr>
            <p:ph type="body" idx="1"/>
          </p:nvPr>
        </p:nvSpPr>
        <p:spPr>
          <a:xfrm>
            <a:off x="786150" y="1249675"/>
            <a:ext cx="8039700" cy="37881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Font typeface="Calibri"/>
              <a:buChar char="◎"/>
            </a:pPr>
            <a:r>
              <a:rPr lang="en" sz="2600">
                <a:solidFill>
                  <a:srgbClr val="2B2B2B"/>
                </a:solidFill>
                <a:highlight>
                  <a:srgbClr val="FFFFFF"/>
                </a:highlight>
                <a:latin typeface="Calibri"/>
                <a:ea typeface="Calibri"/>
                <a:cs typeface="Calibri"/>
                <a:sym typeface="Calibri"/>
              </a:rPr>
              <a:t>The more information you provide in your descriptions, the more likely you’ll see accurate and salient content.</a:t>
            </a:r>
            <a:endParaRPr sz="2600">
              <a:solidFill>
                <a:srgbClr val="2B2B2B"/>
              </a:solidFill>
              <a:highlight>
                <a:srgbClr val="FFFFFF"/>
              </a:highlight>
              <a:latin typeface="Calibri"/>
              <a:ea typeface="Calibri"/>
              <a:cs typeface="Calibri"/>
              <a:sym typeface="Calibri"/>
            </a:endParaRPr>
          </a:p>
          <a:p>
            <a:pPr marL="457200" lvl="0" indent="-393700" algn="l" rtl="0">
              <a:lnSpc>
                <a:spcPct val="100000"/>
              </a:lnSpc>
              <a:spcBef>
                <a:spcPts val="0"/>
              </a:spcBef>
              <a:spcAft>
                <a:spcPts val="0"/>
              </a:spcAft>
              <a:buSzPts val="2600"/>
              <a:buFont typeface="Calibri"/>
              <a:buChar char="◎"/>
            </a:pPr>
            <a:r>
              <a:rPr lang="en" sz="2600">
                <a:latin typeface="Calibri"/>
                <a:ea typeface="Calibri"/>
                <a:cs typeface="Calibri"/>
                <a:sym typeface="Calibri"/>
              </a:rPr>
              <a:t>Refining prompts through conversation to add and remove additional detail and qualifiers can improve output. </a:t>
            </a:r>
            <a:endParaRPr sz="2600">
              <a:latin typeface="Calibri"/>
              <a:ea typeface="Calibri"/>
              <a:cs typeface="Calibri"/>
              <a:sym typeface="Calibri"/>
            </a:endParaRPr>
          </a:p>
          <a:p>
            <a:pPr marL="457200" lvl="0" indent="-393700" algn="l" rtl="0">
              <a:lnSpc>
                <a:spcPct val="100000"/>
              </a:lnSpc>
              <a:spcBef>
                <a:spcPts val="0"/>
              </a:spcBef>
              <a:spcAft>
                <a:spcPts val="0"/>
              </a:spcAft>
              <a:buSzPts val="2600"/>
              <a:buFont typeface="Calibri"/>
              <a:buChar char="◎"/>
            </a:pPr>
            <a:r>
              <a:rPr lang="en" sz="2600">
                <a:latin typeface="Calibri"/>
                <a:ea typeface="Calibri"/>
                <a:cs typeface="Calibri"/>
                <a:sym typeface="Calibri"/>
              </a:rPr>
              <a:t>Prompt chaining can be helpful to provide better output </a:t>
            </a:r>
            <a:r>
              <a:rPr lang="en" sz="2600">
                <a:solidFill>
                  <a:srgbClr val="474747"/>
                </a:solidFill>
                <a:highlight>
                  <a:srgbClr val="FFFFFF"/>
                </a:highlight>
                <a:latin typeface="Calibri"/>
                <a:ea typeface="Calibri"/>
                <a:cs typeface="Calibri"/>
                <a:sym typeface="Calibri"/>
              </a:rPr>
              <a:t>(the output from one prompt serves as the input for the next, creating a sequence of prompts that lead to the final result).</a:t>
            </a:r>
            <a:endParaRPr sz="2600">
              <a:latin typeface="Calibri"/>
              <a:ea typeface="Calibri"/>
              <a:cs typeface="Calibri"/>
              <a:sym typeface="Calibri"/>
            </a:endParaRPr>
          </a:p>
          <a:p>
            <a:pPr marL="0" lvl="0" indent="0" algn="l" rtl="0">
              <a:lnSpc>
                <a:spcPct val="100000"/>
              </a:lnSpc>
              <a:spcBef>
                <a:spcPts val="600"/>
              </a:spcBef>
              <a:spcAft>
                <a:spcPts val="0"/>
              </a:spcAft>
              <a:buSzPts val="2400"/>
              <a:buNone/>
            </a:pPr>
            <a:endParaRPr/>
          </a:p>
          <a:p>
            <a:pPr marL="0" lvl="0" indent="0" algn="l" rtl="0">
              <a:lnSpc>
                <a:spcPct val="100000"/>
              </a:lnSpc>
              <a:spcBef>
                <a:spcPts val="600"/>
              </a:spcBef>
              <a:spcAft>
                <a:spcPts val="0"/>
              </a:spcAft>
              <a:buSzPts val="2400"/>
              <a:buNone/>
            </a:pPr>
            <a:endParaRPr/>
          </a:p>
        </p:txBody>
      </p:sp>
      <p:sp>
        <p:nvSpPr>
          <p:cNvPr id="404" name="Google Shape;404;p38"/>
          <p:cNvSpPr txBox="1">
            <a:spLocks noGrp="1"/>
          </p:cNvSpPr>
          <p:nvPr>
            <p:ph type="sldNum" idx="12"/>
          </p:nvPr>
        </p:nvSpPr>
        <p:spPr>
          <a:xfrm>
            <a:off x="84043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39"/>
          <p:cNvSpPr txBox="1">
            <a:spLocks noGrp="1"/>
          </p:cNvSpPr>
          <p:nvPr>
            <p:ph type="title"/>
          </p:nvPr>
        </p:nvSpPr>
        <p:spPr>
          <a:xfrm>
            <a:off x="240900" y="319825"/>
            <a:ext cx="8903100" cy="70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000"/>
              <a:buNone/>
            </a:pPr>
            <a:r>
              <a:rPr lang="en" sz="3400" b="1">
                <a:latin typeface="Calibri"/>
                <a:ea typeface="Calibri"/>
                <a:cs typeface="Calibri"/>
                <a:sym typeface="Calibri"/>
              </a:rPr>
              <a:t>Stage 3: Plan Learning Experiences &amp; Instruction</a:t>
            </a:r>
            <a:endParaRPr sz="3400" b="1">
              <a:latin typeface="Calibri"/>
              <a:ea typeface="Calibri"/>
              <a:cs typeface="Calibri"/>
              <a:sym typeface="Calibri"/>
            </a:endParaRPr>
          </a:p>
        </p:txBody>
      </p:sp>
      <p:sp>
        <p:nvSpPr>
          <p:cNvPr id="410" name="Google Shape;410;p39"/>
          <p:cNvSpPr txBox="1">
            <a:spLocks noGrp="1"/>
          </p:cNvSpPr>
          <p:nvPr>
            <p:ph type="body" idx="1"/>
          </p:nvPr>
        </p:nvSpPr>
        <p:spPr>
          <a:xfrm>
            <a:off x="552325" y="1231350"/>
            <a:ext cx="7902000" cy="28878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Font typeface="Calibri"/>
              <a:buChar char="◎"/>
            </a:pPr>
            <a:r>
              <a:rPr lang="en" sz="2600">
                <a:latin typeface="Calibri"/>
                <a:ea typeface="Calibri"/>
                <a:cs typeface="Calibri"/>
                <a:sym typeface="Calibri"/>
              </a:rPr>
              <a:t>Create lesson plans</a:t>
            </a:r>
            <a:endParaRPr sz="2600">
              <a:latin typeface="Calibri"/>
              <a:ea typeface="Calibri"/>
              <a:cs typeface="Calibri"/>
              <a:sym typeface="Calibri"/>
            </a:endParaRPr>
          </a:p>
          <a:p>
            <a:pPr marL="457200" lvl="0" indent="-393700" algn="l" rtl="0">
              <a:lnSpc>
                <a:spcPct val="100000"/>
              </a:lnSpc>
              <a:spcBef>
                <a:spcPts val="0"/>
              </a:spcBef>
              <a:spcAft>
                <a:spcPts val="0"/>
              </a:spcAft>
              <a:buSzPts val="2600"/>
              <a:buFont typeface="Calibri"/>
              <a:buChar char="◎"/>
            </a:pPr>
            <a:r>
              <a:rPr lang="en" sz="2600">
                <a:latin typeface="Calibri"/>
                <a:ea typeface="Calibri"/>
                <a:cs typeface="Calibri"/>
                <a:sym typeface="Calibri"/>
              </a:rPr>
              <a:t>Break down complex lessons into smaller parts</a:t>
            </a:r>
            <a:endParaRPr sz="2600">
              <a:latin typeface="Calibri"/>
              <a:ea typeface="Calibri"/>
              <a:cs typeface="Calibri"/>
              <a:sym typeface="Calibri"/>
            </a:endParaRPr>
          </a:p>
          <a:p>
            <a:pPr marL="457200" lvl="0" indent="-393700" algn="l" rtl="0">
              <a:lnSpc>
                <a:spcPct val="100000"/>
              </a:lnSpc>
              <a:spcBef>
                <a:spcPts val="0"/>
              </a:spcBef>
              <a:spcAft>
                <a:spcPts val="0"/>
              </a:spcAft>
              <a:buSzPts val="2600"/>
              <a:buFont typeface="Calibri"/>
              <a:buChar char="◎"/>
            </a:pPr>
            <a:r>
              <a:rPr lang="en" sz="2600">
                <a:latin typeface="Calibri"/>
                <a:ea typeface="Calibri"/>
                <a:cs typeface="Calibri"/>
                <a:sym typeface="Calibri"/>
              </a:rPr>
              <a:t>Generate a variety of in class activities and discussions that provide opportunities for practice and formative assessment</a:t>
            </a:r>
            <a:endParaRPr sz="2600">
              <a:latin typeface="Calibri"/>
              <a:ea typeface="Calibri"/>
              <a:cs typeface="Calibri"/>
              <a:sym typeface="Calibri"/>
            </a:endParaRPr>
          </a:p>
          <a:p>
            <a:pPr marL="457200" lvl="0" indent="-393700" algn="l" rtl="0">
              <a:lnSpc>
                <a:spcPct val="100000"/>
              </a:lnSpc>
              <a:spcBef>
                <a:spcPts val="0"/>
              </a:spcBef>
              <a:spcAft>
                <a:spcPts val="0"/>
              </a:spcAft>
              <a:buSzPts val="2600"/>
              <a:buFont typeface="Calibri"/>
              <a:buChar char="◎"/>
            </a:pPr>
            <a:r>
              <a:rPr lang="en" sz="2600">
                <a:latin typeface="Calibri"/>
                <a:ea typeface="Calibri"/>
                <a:cs typeface="Calibri"/>
                <a:sym typeface="Calibri"/>
              </a:rPr>
              <a:t>Convert lessons, content, and activities to work in different modalities</a:t>
            </a:r>
            <a:endParaRPr sz="2600">
              <a:latin typeface="Calibri"/>
              <a:ea typeface="Calibri"/>
              <a:cs typeface="Calibri"/>
              <a:sym typeface="Calibri"/>
            </a:endParaRPr>
          </a:p>
          <a:p>
            <a:pPr marL="0" lvl="0" indent="0" algn="l" rtl="0">
              <a:lnSpc>
                <a:spcPct val="100000"/>
              </a:lnSpc>
              <a:spcBef>
                <a:spcPts val="600"/>
              </a:spcBef>
              <a:spcAft>
                <a:spcPts val="0"/>
              </a:spcAft>
              <a:buSzPts val="2400"/>
              <a:buNone/>
            </a:pPr>
            <a:endParaRPr/>
          </a:p>
          <a:p>
            <a:pPr marL="0" lvl="0" indent="0" algn="l" rtl="0">
              <a:lnSpc>
                <a:spcPct val="100000"/>
              </a:lnSpc>
              <a:spcBef>
                <a:spcPts val="600"/>
              </a:spcBef>
              <a:spcAft>
                <a:spcPts val="0"/>
              </a:spcAft>
              <a:buSzPts val="2400"/>
              <a:buNone/>
            </a:pPr>
            <a:endParaRPr/>
          </a:p>
        </p:txBody>
      </p:sp>
      <p:sp>
        <p:nvSpPr>
          <p:cNvPr id="411" name="Google Shape;411;p39"/>
          <p:cNvSpPr txBox="1">
            <a:spLocks noGrp="1"/>
          </p:cNvSpPr>
          <p:nvPr>
            <p:ph type="sldNum" idx="12"/>
          </p:nvPr>
        </p:nvSpPr>
        <p:spPr>
          <a:xfrm>
            <a:off x="84043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40"/>
          <p:cNvSpPr txBox="1">
            <a:spLocks noGrp="1"/>
          </p:cNvSpPr>
          <p:nvPr>
            <p:ph type="title"/>
          </p:nvPr>
        </p:nvSpPr>
        <p:spPr>
          <a:xfrm>
            <a:off x="1115075" y="285720"/>
            <a:ext cx="7571700" cy="70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000"/>
              <a:buNone/>
            </a:pPr>
            <a:r>
              <a:rPr lang="en" sz="3600" b="1">
                <a:latin typeface="Calibri"/>
                <a:ea typeface="Calibri"/>
                <a:cs typeface="Calibri"/>
                <a:sym typeface="Calibri"/>
              </a:rPr>
              <a:t>Stage 3: Learning Activity Example</a:t>
            </a:r>
            <a:endParaRPr sz="3600" b="1">
              <a:latin typeface="Calibri"/>
              <a:ea typeface="Calibri"/>
              <a:cs typeface="Calibri"/>
              <a:sym typeface="Calibri"/>
            </a:endParaRPr>
          </a:p>
        </p:txBody>
      </p:sp>
      <p:sp>
        <p:nvSpPr>
          <p:cNvPr id="417" name="Google Shape;417;p40"/>
          <p:cNvSpPr txBox="1">
            <a:spLocks noGrp="1"/>
          </p:cNvSpPr>
          <p:nvPr>
            <p:ph type="body" idx="1"/>
          </p:nvPr>
        </p:nvSpPr>
        <p:spPr>
          <a:xfrm>
            <a:off x="243850" y="1154400"/>
            <a:ext cx="2667000" cy="2834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400" b="1">
                <a:solidFill>
                  <a:srgbClr val="0D0D0D"/>
                </a:solidFill>
                <a:highlight>
                  <a:srgbClr val="FFFFFF"/>
                </a:highlight>
                <a:latin typeface="Calibri"/>
                <a:ea typeface="Calibri"/>
                <a:cs typeface="Calibri"/>
                <a:sym typeface="Calibri"/>
              </a:rPr>
              <a:t>Prompt </a:t>
            </a:r>
            <a:endParaRPr sz="1400">
              <a:solidFill>
                <a:srgbClr val="0D0D0D"/>
              </a:solidFill>
              <a:highlight>
                <a:srgbClr val="FFFFFF"/>
              </a:highlight>
              <a:latin typeface="Calibri"/>
              <a:ea typeface="Calibri"/>
              <a:cs typeface="Calibri"/>
              <a:sym typeface="Calibri"/>
            </a:endParaRPr>
          </a:p>
          <a:p>
            <a:pPr marL="0" lvl="0" indent="0" algn="l" rtl="0">
              <a:lnSpc>
                <a:spcPct val="100000"/>
              </a:lnSpc>
              <a:spcBef>
                <a:spcPts val="0"/>
              </a:spcBef>
              <a:spcAft>
                <a:spcPts val="0"/>
              </a:spcAft>
              <a:buNone/>
            </a:pPr>
            <a:r>
              <a:rPr lang="en" sz="1400">
                <a:solidFill>
                  <a:srgbClr val="0D0D0D"/>
                </a:solidFill>
                <a:highlight>
                  <a:srgbClr val="FFFFFF"/>
                </a:highlight>
                <a:latin typeface="Calibri"/>
                <a:ea typeface="Calibri"/>
                <a:cs typeface="Calibri"/>
                <a:sym typeface="Calibri"/>
              </a:rPr>
              <a:t>Based of the Developmental Psychology Assessment Prompt earlier. In the conversation, once the assessment has been generated, you can input supplemental prompts.)</a:t>
            </a:r>
            <a:endParaRPr sz="1400">
              <a:solidFill>
                <a:srgbClr val="0D0D0D"/>
              </a:solidFill>
              <a:highlight>
                <a:srgbClr val="FFFFFF"/>
              </a:highlight>
              <a:latin typeface="Calibri"/>
              <a:ea typeface="Calibri"/>
              <a:cs typeface="Calibri"/>
              <a:sym typeface="Calibri"/>
            </a:endParaRPr>
          </a:p>
          <a:p>
            <a:pPr marL="0" lvl="0" indent="0" algn="l" rtl="0">
              <a:spcBef>
                <a:spcPts val="0"/>
              </a:spcBef>
              <a:spcAft>
                <a:spcPts val="0"/>
              </a:spcAft>
              <a:buNone/>
            </a:pPr>
            <a:r>
              <a:rPr lang="en" sz="1400">
                <a:solidFill>
                  <a:srgbClr val="000000"/>
                </a:solidFill>
                <a:highlight>
                  <a:srgbClr val="FFFFFF"/>
                </a:highlight>
                <a:latin typeface="Calibri"/>
                <a:ea typeface="Calibri"/>
                <a:cs typeface="Calibri"/>
                <a:sym typeface="Calibri"/>
              </a:rPr>
              <a:t>- Create 5 in class learning activities AND discussions that a teacher can use to prepare students for the assessment above.</a:t>
            </a:r>
            <a:endParaRPr sz="1400">
              <a:solidFill>
                <a:srgbClr val="000000"/>
              </a:solidFill>
              <a:highlight>
                <a:srgbClr val="FFFFFF"/>
              </a:highlight>
              <a:latin typeface="Calibri"/>
              <a:ea typeface="Calibri"/>
              <a:cs typeface="Calibri"/>
              <a:sym typeface="Calibri"/>
            </a:endParaRPr>
          </a:p>
          <a:p>
            <a:pPr marL="0" lvl="0" indent="0" algn="l" rtl="0">
              <a:spcBef>
                <a:spcPts val="0"/>
              </a:spcBef>
              <a:spcAft>
                <a:spcPts val="0"/>
              </a:spcAft>
              <a:buNone/>
            </a:pPr>
            <a:endParaRPr sz="1400">
              <a:solidFill>
                <a:srgbClr val="000000"/>
              </a:solidFill>
              <a:highlight>
                <a:srgbClr val="FFFFFF"/>
              </a:highlight>
              <a:latin typeface="Calibri"/>
              <a:ea typeface="Calibri"/>
              <a:cs typeface="Calibri"/>
              <a:sym typeface="Calibri"/>
            </a:endParaRPr>
          </a:p>
          <a:p>
            <a:pPr marL="0" lvl="0" indent="0" algn="l" rtl="0">
              <a:spcBef>
                <a:spcPts val="0"/>
              </a:spcBef>
              <a:spcAft>
                <a:spcPts val="0"/>
              </a:spcAft>
              <a:buNone/>
            </a:pPr>
            <a:endParaRPr sz="1050">
              <a:solidFill>
                <a:srgbClr val="000000"/>
              </a:solidFill>
              <a:highlight>
                <a:srgbClr val="FFFFFF"/>
              </a:highlight>
              <a:latin typeface="Roboto"/>
              <a:ea typeface="Roboto"/>
              <a:cs typeface="Roboto"/>
              <a:sym typeface="Roboto"/>
            </a:endParaRPr>
          </a:p>
          <a:p>
            <a:pPr marL="0" lvl="0" indent="0" algn="l" rtl="0">
              <a:spcBef>
                <a:spcPts val="0"/>
              </a:spcBef>
              <a:spcAft>
                <a:spcPts val="0"/>
              </a:spcAft>
              <a:buNone/>
            </a:pPr>
            <a:endParaRPr sz="1200">
              <a:solidFill>
                <a:srgbClr val="000000"/>
              </a:solidFill>
              <a:highlight>
                <a:srgbClr val="FFFFFF"/>
              </a:highlight>
              <a:latin typeface="Roboto"/>
              <a:ea typeface="Roboto"/>
              <a:cs typeface="Roboto"/>
              <a:sym typeface="Roboto"/>
            </a:endParaRPr>
          </a:p>
          <a:p>
            <a:pPr marL="0" lvl="0" indent="0" algn="l" rtl="0">
              <a:spcBef>
                <a:spcPts val="0"/>
              </a:spcBef>
              <a:spcAft>
                <a:spcPts val="0"/>
              </a:spcAft>
              <a:buNone/>
            </a:pPr>
            <a:endParaRPr sz="1050">
              <a:solidFill>
                <a:srgbClr val="000000"/>
              </a:solidFill>
              <a:highlight>
                <a:srgbClr val="FFFFFF"/>
              </a:highlight>
              <a:latin typeface="Roboto"/>
              <a:ea typeface="Roboto"/>
              <a:cs typeface="Roboto"/>
              <a:sym typeface="Roboto"/>
            </a:endParaRPr>
          </a:p>
          <a:p>
            <a:pPr marL="0" lvl="0" indent="0" algn="l" rtl="0">
              <a:lnSpc>
                <a:spcPct val="100000"/>
              </a:lnSpc>
              <a:spcBef>
                <a:spcPts val="0"/>
              </a:spcBef>
              <a:spcAft>
                <a:spcPts val="0"/>
              </a:spcAft>
              <a:buNone/>
            </a:pPr>
            <a:endParaRPr sz="1200">
              <a:solidFill>
                <a:srgbClr val="0D0D0D"/>
              </a:solidFill>
              <a:highlight>
                <a:srgbClr val="FFFFFF"/>
              </a:highlight>
              <a:latin typeface="Roboto"/>
              <a:ea typeface="Roboto"/>
              <a:cs typeface="Roboto"/>
              <a:sym typeface="Roboto"/>
            </a:endParaRPr>
          </a:p>
          <a:p>
            <a:pPr marL="0" lvl="0" indent="0" algn="l" rtl="0">
              <a:lnSpc>
                <a:spcPct val="100000"/>
              </a:lnSpc>
              <a:spcBef>
                <a:spcPts val="0"/>
              </a:spcBef>
              <a:spcAft>
                <a:spcPts val="0"/>
              </a:spcAft>
              <a:buNone/>
            </a:pPr>
            <a:endParaRPr/>
          </a:p>
          <a:p>
            <a:pPr marL="0" lvl="0" indent="0" algn="l" rtl="0">
              <a:lnSpc>
                <a:spcPct val="100000"/>
              </a:lnSpc>
              <a:spcBef>
                <a:spcPts val="600"/>
              </a:spcBef>
              <a:spcAft>
                <a:spcPts val="0"/>
              </a:spcAft>
              <a:buSzPts val="2400"/>
              <a:buNone/>
            </a:pPr>
            <a:endParaRPr/>
          </a:p>
          <a:p>
            <a:pPr marL="0" lvl="0" indent="0" algn="l" rtl="0">
              <a:lnSpc>
                <a:spcPct val="100000"/>
              </a:lnSpc>
              <a:spcBef>
                <a:spcPts val="600"/>
              </a:spcBef>
              <a:spcAft>
                <a:spcPts val="0"/>
              </a:spcAft>
              <a:buSzPts val="2400"/>
              <a:buNone/>
            </a:pPr>
            <a:endParaRPr/>
          </a:p>
        </p:txBody>
      </p:sp>
      <p:sp>
        <p:nvSpPr>
          <p:cNvPr id="418" name="Google Shape;418;p40"/>
          <p:cNvSpPr txBox="1">
            <a:spLocks noGrp="1"/>
          </p:cNvSpPr>
          <p:nvPr>
            <p:ph type="sldNum" idx="12"/>
          </p:nvPr>
        </p:nvSpPr>
        <p:spPr>
          <a:xfrm>
            <a:off x="84043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29</a:t>
            </a:fld>
            <a:endParaRPr/>
          </a:p>
        </p:txBody>
      </p:sp>
      <p:pic>
        <p:nvPicPr>
          <p:cNvPr id="419" name="Google Shape;419;p40"/>
          <p:cNvPicPr preferRelativeResize="0"/>
          <p:nvPr/>
        </p:nvPicPr>
        <p:blipFill>
          <a:blip r:embed="rId3">
            <a:alphaModFix/>
          </a:blip>
          <a:stretch>
            <a:fillRect/>
          </a:stretch>
        </p:blipFill>
        <p:spPr>
          <a:xfrm>
            <a:off x="3024725" y="1154395"/>
            <a:ext cx="5928349" cy="330826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4"/>
          <p:cNvSpPr txBox="1">
            <a:spLocks noGrp="1"/>
          </p:cNvSpPr>
          <p:nvPr>
            <p:ph type="title"/>
          </p:nvPr>
        </p:nvSpPr>
        <p:spPr>
          <a:xfrm>
            <a:off x="2649125" y="269375"/>
            <a:ext cx="4378800" cy="70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000"/>
              <a:buNone/>
            </a:pPr>
            <a:r>
              <a:rPr lang="en" sz="3600" b="1">
                <a:latin typeface="Calibri"/>
                <a:ea typeface="Calibri"/>
                <a:cs typeface="Calibri"/>
                <a:sym typeface="Calibri"/>
              </a:rPr>
              <a:t>Let’s Hear From You</a:t>
            </a:r>
            <a:endParaRPr sz="3600" b="1">
              <a:latin typeface="Calibri"/>
              <a:ea typeface="Calibri"/>
              <a:cs typeface="Calibri"/>
              <a:sym typeface="Calibri"/>
            </a:endParaRPr>
          </a:p>
        </p:txBody>
      </p:sp>
      <p:sp>
        <p:nvSpPr>
          <p:cNvPr id="104" name="Google Shape;104;p14"/>
          <p:cNvSpPr txBox="1">
            <a:spLocks noGrp="1"/>
          </p:cNvSpPr>
          <p:nvPr>
            <p:ph type="sldNum" idx="12"/>
          </p:nvPr>
        </p:nvSpPr>
        <p:spPr>
          <a:xfrm>
            <a:off x="84043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3</a:t>
            </a:fld>
            <a:endParaRPr/>
          </a:p>
        </p:txBody>
      </p:sp>
      <p:pic>
        <p:nvPicPr>
          <p:cNvPr id="105" name="Google Shape;105;p14" descr="Hands up if........&#10;several hands are raised"/>
          <p:cNvPicPr preferRelativeResize="0"/>
          <p:nvPr/>
        </p:nvPicPr>
        <p:blipFill>
          <a:blip r:embed="rId3">
            <a:alphaModFix/>
          </a:blip>
          <a:stretch>
            <a:fillRect/>
          </a:stretch>
        </p:blipFill>
        <p:spPr>
          <a:xfrm>
            <a:off x="549950" y="1160746"/>
            <a:ext cx="3883325" cy="2519704"/>
          </a:xfrm>
          <a:prstGeom prst="rect">
            <a:avLst/>
          </a:prstGeom>
          <a:noFill/>
          <a:ln>
            <a:noFill/>
          </a:ln>
        </p:spPr>
      </p:pic>
      <p:sp>
        <p:nvSpPr>
          <p:cNvPr id="106" name="Google Shape;106;p14"/>
          <p:cNvSpPr txBox="1"/>
          <p:nvPr/>
        </p:nvSpPr>
        <p:spPr>
          <a:xfrm>
            <a:off x="5102400" y="1077425"/>
            <a:ext cx="3171300" cy="354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b="1">
                <a:solidFill>
                  <a:schemeClr val="accent1"/>
                </a:solidFill>
                <a:latin typeface="Calibri"/>
                <a:ea typeface="Calibri"/>
                <a:cs typeface="Calibri"/>
                <a:sym typeface="Calibri"/>
              </a:rPr>
              <a:t>1)…you have used Gen AI to assist with work or projects?</a:t>
            </a:r>
            <a:endParaRPr sz="2600" b="1">
              <a:solidFill>
                <a:schemeClr val="accent1"/>
              </a:solidFill>
              <a:latin typeface="Calibri"/>
              <a:ea typeface="Calibri"/>
              <a:cs typeface="Calibri"/>
              <a:sym typeface="Calibri"/>
            </a:endParaRPr>
          </a:p>
          <a:p>
            <a:pPr marL="0" lvl="0" indent="0" algn="l" rtl="0">
              <a:spcBef>
                <a:spcPts val="0"/>
              </a:spcBef>
              <a:spcAft>
                <a:spcPts val="0"/>
              </a:spcAft>
              <a:buNone/>
            </a:pPr>
            <a:endParaRPr sz="2600" b="1">
              <a:solidFill>
                <a:schemeClr val="accent1"/>
              </a:solidFill>
              <a:latin typeface="Calibri"/>
              <a:ea typeface="Calibri"/>
              <a:cs typeface="Calibri"/>
              <a:sym typeface="Calibri"/>
            </a:endParaRPr>
          </a:p>
          <a:p>
            <a:pPr marL="0" lvl="0" indent="0" algn="l" rtl="0">
              <a:spcBef>
                <a:spcPts val="0"/>
              </a:spcBef>
              <a:spcAft>
                <a:spcPts val="0"/>
              </a:spcAft>
              <a:buNone/>
            </a:pPr>
            <a:r>
              <a:rPr lang="en" sz="2600" b="1">
                <a:solidFill>
                  <a:schemeClr val="accent1"/>
                </a:solidFill>
                <a:latin typeface="Calibri"/>
                <a:ea typeface="Calibri"/>
                <a:cs typeface="Calibri"/>
                <a:sym typeface="Calibri"/>
              </a:rPr>
              <a:t>2)...you have used Gen AI specifically to assist with course development.</a:t>
            </a:r>
            <a:endParaRPr sz="2600" b="1">
              <a:solidFill>
                <a:schemeClr val="accent1"/>
              </a:solidFill>
              <a:latin typeface="Calibri"/>
              <a:ea typeface="Calibri"/>
              <a:cs typeface="Calibri"/>
              <a:sym typeface="Calibri"/>
            </a:endParaRPr>
          </a:p>
          <a:p>
            <a:pPr marL="0" lvl="0" indent="0" algn="l" rtl="0">
              <a:spcBef>
                <a:spcPts val="0"/>
              </a:spcBef>
              <a:spcAft>
                <a:spcPts val="0"/>
              </a:spcAft>
              <a:buNone/>
            </a:pPr>
            <a:endParaRPr sz="3000">
              <a:solidFill>
                <a:schemeClr val="dk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41"/>
          <p:cNvSpPr txBox="1">
            <a:spLocks noGrp="1"/>
          </p:cNvSpPr>
          <p:nvPr>
            <p:ph type="title"/>
          </p:nvPr>
        </p:nvSpPr>
        <p:spPr>
          <a:xfrm>
            <a:off x="457675" y="250650"/>
            <a:ext cx="8495400" cy="70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000"/>
              <a:buNone/>
            </a:pPr>
            <a:r>
              <a:rPr lang="en" sz="3600" b="1">
                <a:latin typeface="Calibri"/>
                <a:ea typeface="Calibri"/>
                <a:cs typeface="Calibri"/>
                <a:sym typeface="Calibri"/>
              </a:rPr>
              <a:t>Stage 3: Modality Modification Example</a:t>
            </a:r>
            <a:endParaRPr sz="3600" b="1">
              <a:latin typeface="Calibri"/>
              <a:ea typeface="Calibri"/>
              <a:cs typeface="Calibri"/>
              <a:sym typeface="Calibri"/>
            </a:endParaRPr>
          </a:p>
        </p:txBody>
      </p:sp>
      <p:sp>
        <p:nvSpPr>
          <p:cNvPr id="425" name="Google Shape;425;p41"/>
          <p:cNvSpPr txBox="1">
            <a:spLocks noGrp="1"/>
          </p:cNvSpPr>
          <p:nvPr>
            <p:ph type="body" idx="1"/>
          </p:nvPr>
        </p:nvSpPr>
        <p:spPr>
          <a:xfrm>
            <a:off x="243850" y="1154400"/>
            <a:ext cx="2628900" cy="2834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400" b="1">
                <a:solidFill>
                  <a:srgbClr val="0D0D0D"/>
                </a:solidFill>
                <a:highlight>
                  <a:srgbClr val="FFFFFF"/>
                </a:highlight>
                <a:latin typeface="Calibri"/>
                <a:ea typeface="Calibri"/>
                <a:cs typeface="Calibri"/>
                <a:sym typeface="Calibri"/>
              </a:rPr>
              <a:t>Supplemental Prompt </a:t>
            </a:r>
            <a:endParaRPr sz="1400" b="1">
              <a:solidFill>
                <a:srgbClr val="0D0D0D"/>
              </a:solidFill>
              <a:highlight>
                <a:srgbClr val="FFFFFF"/>
              </a:highlight>
              <a:latin typeface="Calibri"/>
              <a:ea typeface="Calibri"/>
              <a:cs typeface="Calibri"/>
              <a:sym typeface="Calibri"/>
            </a:endParaRPr>
          </a:p>
          <a:p>
            <a:pPr marL="0" lvl="0" indent="0" algn="l" rtl="0">
              <a:spcBef>
                <a:spcPts val="0"/>
              </a:spcBef>
              <a:spcAft>
                <a:spcPts val="0"/>
              </a:spcAft>
              <a:buNone/>
            </a:pPr>
            <a:endParaRPr sz="1400">
              <a:solidFill>
                <a:srgbClr val="000000"/>
              </a:solidFill>
              <a:highlight>
                <a:srgbClr val="FFFFFF"/>
              </a:highlight>
              <a:latin typeface="Calibri"/>
              <a:ea typeface="Calibri"/>
              <a:cs typeface="Calibri"/>
              <a:sym typeface="Calibri"/>
            </a:endParaRPr>
          </a:p>
          <a:p>
            <a:pPr marL="0" lvl="0" indent="0" algn="l" rtl="0">
              <a:spcBef>
                <a:spcPts val="0"/>
              </a:spcBef>
              <a:spcAft>
                <a:spcPts val="0"/>
              </a:spcAft>
              <a:buNone/>
            </a:pPr>
            <a:r>
              <a:rPr lang="en" sz="1400">
                <a:solidFill>
                  <a:srgbClr val="000000"/>
                </a:solidFill>
                <a:highlight>
                  <a:srgbClr val="FFFFFF"/>
                </a:highlight>
                <a:latin typeface="Calibri"/>
                <a:ea typeface="Calibri"/>
                <a:cs typeface="Calibri"/>
                <a:sym typeface="Calibri"/>
              </a:rPr>
              <a:t>Revise the items you created to work for a fully online asynchronous learning environment.</a:t>
            </a:r>
            <a:endParaRPr sz="1400" b="1">
              <a:solidFill>
                <a:srgbClr val="0D0D0D"/>
              </a:solidFill>
              <a:highlight>
                <a:srgbClr val="FFFFFF"/>
              </a:highlight>
              <a:latin typeface="Calibri"/>
              <a:ea typeface="Calibri"/>
              <a:cs typeface="Calibri"/>
              <a:sym typeface="Calibri"/>
            </a:endParaRPr>
          </a:p>
          <a:p>
            <a:pPr marL="0" lvl="0" indent="0" algn="l" rtl="0">
              <a:spcBef>
                <a:spcPts val="0"/>
              </a:spcBef>
              <a:spcAft>
                <a:spcPts val="0"/>
              </a:spcAft>
              <a:buNone/>
            </a:pPr>
            <a:endParaRPr sz="1200">
              <a:solidFill>
                <a:srgbClr val="000000"/>
              </a:solidFill>
              <a:highlight>
                <a:srgbClr val="FFFFFF"/>
              </a:highlight>
              <a:latin typeface="Roboto"/>
              <a:ea typeface="Roboto"/>
              <a:cs typeface="Roboto"/>
              <a:sym typeface="Roboto"/>
            </a:endParaRPr>
          </a:p>
          <a:p>
            <a:pPr marL="0" lvl="0" indent="0" algn="l" rtl="0">
              <a:spcBef>
                <a:spcPts val="0"/>
              </a:spcBef>
              <a:spcAft>
                <a:spcPts val="0"/>
              </a:spcAft>
              <a:buNone/>
            </a:pPr>
            <a:endParaRPr sz="1200">
              <a:solidFill>
                <a:srgbClr val="000000"/>
              </a:solidFill>
              <a:highlight>
                <a:srgbClr val="FFFFFF"/>
              </a:highlight>
              <a:latin typeface="Roboto"/>
              <a:ea typeface="Roboto"/>
              <a:cs typeface="Roboto"/>
              <a:sym typeface="Roboto"/>
            </a:endParaRPr>
          </a:p>
          <a:p>
            <a:pPr marL="0" lvl="0" indent="0" algn="l" rtl="0">
              <a:spcBef>
                <a:spcPts val="0"/>
              </a:spcBef>
              <a:spcAft>
                <a:spcPts val="0"/>
              </a:spcAft>
              <a:buNone/>
            </a:pPr>
            <a:endParaRPr sz="1050">
              <a:solidFill>
                <a:srgbClr val="000000"/>
              </a:solidFill>
              <a:highlight>
                <a:srgbClr val="FFFFFF"/>
              </a:highlight>
              <a:latin typeface="Roboto"/>
              <a:ea typeface="Roboto"/>
              <a:cs typeface="Roboto"/>
              <a:sym typeface="Roboto"/>
            </a:endParaRPr>
          </a:p>
          <a:p>
            <a:pPr marL="0" lvl="0" indent="0" algn="l" rtl="0">
              <a:spcBef>
                <a:spcPts val="0"/>
              </a:spcBef>
              <a:spcAft>
                <a:spcPts val="0"/>
              </a:spcAft>
              <a:buNone/>
            </a:pPr>
            <a:endParaRPr sz="1200">
              <a:solidFill>
                <a:srgbClr val="000000"/>
              </a:solidFill>
              <a:highlight>
                <a:srgbClr val="FFFFFF"/>
              </a:highlight>
              <a:latin typeface="Roboto"/>
              <a:ea typeface="Roboto"/>
              <a:cs typeface="Roboto"/>
              <a:sym typeface="Roboto"/>
            </a:endParaRPr>
          </a:p>
          <a:p>
            <a:pPr marL="0" lvl="0" indent="0" algn="l" rtl="0">
              <a:spcBef>
                <a:spcPts val="0"/>
              </a:spcBef>
              <a:spcAft>
                <a:spcPts val="0"/>
              </a:spcAft>
              <a:buNone/>
            </a:pPr>
            <a:endParaRPr sz="1050">
              <a:solidFill>
                <a:srgbClr val="000000"/>
              </a:solidFill>
              <a:highlight>
                <a:srgbClr val="FFFFFF"/>
              </a:highlight>
              <a:latin typeface="Roboto"/>
              <a:ea typeface="Roboto"/>
              <a:cs typeface="Roboto"/>
              <a:sym typeface="Roboto"/>
            </a:endParaRPr>
          </a:p>
          <a:p>
            <a:pPr marL="0" lvl="0" indent="0" algn="l" rtl="0">
              <a:lnSpc>
                <a:spcPct val="100000"/>
              </a:lnSpc>
              <a:spcBef>
                <a:spcPts val="0"/>
              </a:spcBef>
              <a:spcAft>
                <a:spcPts val="0"/>
              </a:spcAft>
              <a:buNone/>
            </a:pPr>
            <a:endParaRPr sz="1200">
              <a:solidFill>
                <a:srgbClr val="0D0D0D"/>
              </a:solidFill>
              <a:highlight>
                <a:srgbClr val="FFFFFF"/>
              </a:highlight>
              <a:latin typeface="Roboto"/>
              <a:ea typeface="Roboto"/>
              <a:cs typeface="Roboto"/>
              <a:sym typeface="Roboto"/>
            </a:endParaRPr>
          </a:p>
          <a:p>
            <a:pPr marL="0" lvl="0" indent="0" algn="l" rtl="0">
              <a:lnSpc>
                <a:spcPct val="100000"/>
              </a:lnSpc>
              <a:spcBef>
                <a:spcPts val="0"/>
              </a:spcBef>
              <a:spcAft>
                <a:spcPts val="0"/>
              </a:spcAft>
              <a:buNone/>
            </a:pPr>
            <a:endParaRPr/>
          </a:p>
          <a:p>
            <a:pPr marL="0" lvl="0" indent="0" algn="l" rtl="0">
              <a:lnSpc>
                <a:spcPct val="100000"/>
              </a:lnSpc>
              <a:spcBef>
                <a:spcPts val="600"/>
              </a:spcBef>
              <a:spcAft>
                <a:spcPts val="0"/>
              </a:spcAft>
              <a:buSzPts val="2400"/>
              <a:buNone/>
            </a:pPr>
            <a:endParaRPr/>
          </a:p>
          <a:p>
            <a:pPr marL="0" lvl="0" indent="0" algn="l" rtl="0">
              <a:lnSpc>
                <a:spcPct val="100000"/>
              </a:lnSpc>
              <a:spcBef>
                <a:spcPts val="600"/>
              </a:spcBef>
              <a:spcAft>
                <a:spcPts val="0"/>
              </a:spcAft>
              <a:buSzPts val="2400"/>
              <a:buNone/>
            </a:pPr>
            <a:endParaRPr/>
          </a:p>
        </p:txBody>
      </p:sp>
      <p:sp>
        <p:nvSpPr>
          <p:cNvPr id="426" name="Google Shape;426;p41"/>
          <p:cNvSpPr txBox="1">
            <a:spLocks noGrp="1"/>
          </p:cNvSpPr>
          <p:nvPr>
            <p:ph type="sldNum" idx="12"/>
          </p:nvPr>
        </p:nvSpPr>
        <p:spPr>
          <a:xfrm>
            <a:off x="84043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30</a:t>
            </a:fld>
            <a:endParaRPr/>
          </a:p>
        </p:txBody>
      </p:sp>
      <p:pic>
        <p:nvPicPr>
          <p:cNvPr id="427" name="Google Shape;427;p41"/>
          <p:cNvPicPr preferRelativeResize="0"/>
          <p:nvPr/>
        </p:nvPicPr>
        <p:blipFill>
          <a:blip r:embed="rId3">
            <a:alphaModFix/>
          </a:blip>
          <a:stretch>
            <a:fillRect/>
          </a:stretch>
        </p:blipFill>
        <p:spPr>
          <a:xfrm>
            <a:off x="3084372" y="1154397"/>
            <a:ext cx="5319999" cy="1313475"/>
          </a:xfrm>
          <a:prstGeom prst="rect">
            <a:avLst/>
          </a:prstGeom>
          <a:noFill/>
          <a:ln>
            <a:noFill/>
          </a:ln>
        </p:spPr>
      </p:pic>
      <p:pic>
        <p:nvPicPr>
          <p:cNvPr id="428" name="Google Shape;428;p41"/>
          <p:cNvPicPr preferRelativeResize="0"/>
          <p:nvPr/>
        </p:nvPicPr>
        <p:blipFill>
          <a:blip r:embed="rId4">
            <a:alphaModFix/>
          </a:blip>
          <a:stretch>
            <a:fillRect/>
          </a:stretch>
        </p:blipFill>
        <p:spPr>
          <a:xfrm>
            <a:off x="3139450" y="2634425"/>
            <a:ext cx="5341125" cy="173225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42"/>
          <p:cNvSpPr txBox="1">
            <a:spLocks noGrp="1"/>
          </p:cNvSpPr>
          <p:nvPr>
            <p:ph type="title"/>
          </p:nvPr>
        </p:nvSpPr>
        <p:spPr>
          <a:xfrm>
            <a:off x="1579900" y="239100"/>
            <a:ext cx="5744400" cy="70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000"/>
              <a:buNone/>
            </a:pPr>
            <a:r>
              <a:rPr lang="en" sz="3600" b="1">
                <a:latin typeface="Calibri"/>
                <a:ea typeface="Calibri"/>
                <a:cs typeface="Calibri"/>
                <a:sym typeface="Calibri"/>
              </a:rPr>
              <a:t>Stage 3: Discussion Example</a:t>
            </a:r>
            <a:endParaRPr sz="3600" b="1">
              <a:latin typeface="Calibri"/>
              <a:ea typeface="Calibri"/>
              <a:cs typeface="Calibri"/>
              <a:sym typeface="Calibri"/>
            </a:endParaRPr>
          </a:p>
        </p:txBody>
      </p:sp>
      <p:sp>
        <p:nvSpPr>
          <p:cNvPr id="434" name="Google Shape;434;p42"/>
          <p:cNvSpPr txBox="1">
            <a:spLocks noGrp="1"/>
          </p:cNvSpPr>
          <p:nvPr>
            <p:ph type="body" idx="1"/>
          </p:nvPr>
        </p:nvSpPr>
        <p:spPr>
          <a:xfrm>
            <a:off x="243850" y="1154400"/>
            <a:ext cx="2667000" cy="2834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400" b="1">
                <a:solidFill>
                  <a:srgbClr val="0D0D0D"/>
                </a:solidFill>
                <a:highlight>
                  <a:srgbClr val="FFFFFF"/>
                </a:highlight>
                <a:latin typeface="Calibri"/>
                <a:ea typeface="Calibri"/>
                <a:cs typeface="Calibri"/>
                <a:sym typeface="Calibri"/>
              </a:rPr>
              <a:t>Supplemental Prompt </a:t>
            </a:r>
            <a:endParaRPr sz="1400" b="1">
              <a:solidFill>
                <a:srgbClr val="0D0D0D"/>
              </a:solidFill>
              <a:highlight>
                <a:srgbClr val="FFFFFF"/>
              </a:highlight>
              <a:latin typeface="Calibri"/>
              <a:ea typeface="Calibri"/>
              <a:cs typeface="Calibri"/>
              <a:sym typeface="Calibri"/>
            </a:endParaRPr>
          </a:p>
          <a:p>
            <a:pPr marL="0" lvl="0" indent="0" algn="l" rtl="0">
              <a:spcBef>
                <a:spcPts val="0"/>
              </a:spcBef>
              <a:spcAft>
                <a:spcPts val="0"/>
              </a:spcAft>
              <a:buNone/>
            </a:pPr>
            <a:r>
              <a:rPr lang="en" sz="1400">
                <a:solidFill>
                  <a:srgbClr val="000000"/>
                </a:solidFill>
                <a:highlight>
                  <a:srgbClr val="FFFFFF"/>
                </a:highlight>
                <a:latin typeface="Calibri"/>
                <a:ea typeface="Calibri"/>
                <a:cs typeface="Calibri"/>
                <a:sym typeface="Calibri"/>
              </a:rPr>
              <a:t>Create 10 specific discussion questions that provide practice, and formative assessment of knowledge and skills, and prepare the student for the original assessment you created.</a:t>
            </a:r>
            <a:endParaRPr sz="1400">
              <a:solidFill>
                <a:srgbClr val="000000"/>
              </a:solidFill>
              <a:highlight>
                <a:srgbClr val="FFFFFF"/>
              </a:highlight>
              <a:latin typeface="Calibri"/>
              <a:ea typeface="Calibri"/>
              <a:cs typeface="Calibri"/>
              <a:sym typeface="Calibri"/>
            </a:endParaRPr>
          </a:p>
          <a:p>
            <a:pPr marL="0" lvl="0" indent="0" algn="l" rtl="0">
              <a:spcBef>
                <a:spcPts val="0"/>
              </a:spcBef>
              <a:spcAft>
                <a:spcPts val="0"/>
              </a:spcAft>
              <a:buNone/>
            </a:pPr>
            <a:endParaRPr sz="1050">
              <a:solidFill>
                <a:srgbClr val="000000"/>
              </a:solidFill>
              <a:highlight>
                <a:srgbClr val="FFFFFF"/>
              </a:highlight>
              <a:latin typeface="Roboto"/>
              <a:ea typeface="Roboto"/>
              <a:cs typeface="Roboto"/>
              <a:sym typeface="Roboto"/>
            </a:endParaRPr>
          </a:p>
          <a:p>
            <a:pPr marL="0" lvl="0" indent="0" algn="l" rtl="0">
              <a:spcBef>
                <a:spcPts val="0"/>
              </a:spcBef>
              <a:spcAft>
                <a:spcPts val="0"/>
              </a:spcAft>
              <a:buNone/>
            </a:pPr>
            <a:endParaRPr sz="1200">
              <a:solidFill>
                <a:srgbClr val="000000"/>
              </a:solidFill>
              <a:highlight>
                <a:srgbClr val="FFFFFF"/>
              </a:highlight>
              <a:latin typeface="Roboto"/>
              <a:ea typeface="Roboto"/>
              <a:cs typeface="Roboto"/>
              <a:sym typeface="Roboto"/>
            </a:endParaRPr>
          </a:p>
          <a:p>
            <a:pPr marL="0" lvl="0" indent="0" algn="l" rtl="0">
              <a:spcBef>
                <a:spcPts val="0"/>
              </a:spcBef>
              <a:spcAft>
                <a:spcPts val="0"/>
              </a:spcAft>
              <a:buNone/>
            </a:pPr>
            <a:endParaRPr sz="1200">
              <a:solidFill>
                <a:srgbClr val="000000"/>
              </a:solidFill>
              <a:highlight>
                <a:srgbClr val="FFFFFF"/>
              </a:highlight>
              <a:latin typeface="Roboto"/>
              <a:ea typeface="Roboto"/>
              <a:cs typeface="Roboto"/>
              <a:sym typeface="Roboto"/>
            </a:endParaRPr>
          </a:p>
          <a:p>
            <a:pPr marL="0" lvl="0" indent="0" algn="l" rtl="0">
              <a:spcBef>
                <a:spcPts val="0"/>
              </a:spcBef>
              <a:spcAft>
                <a:spcPts val="0"/>
              </a:spcAft>
              <a:buNone/>
            </a:pPr>
            <a:endParaRPr sz="1050">
              <a:solidFill>
                <a:srgbClr val="000000"/>
              </a:solidFill>
              <a:highlight>
                <a:srgbClr val="FFFFFF"/>
              </a:highlight>
              <a:latin typeface="Roboto"/>
              <a:ea typeface="Roboto"/>
              <a:cs typeface="Roboto"/>
              <a:sym typeface="Roboto"/>
            </a:endParaRPr>
          </a:p>
          <a:p>
            <a:pPr marL="0" lvl="0" indent="0" algn="l" rtl="0">
              <a:spcBef>
                <a:spcPts val="0"/>
              </a:spcBef>
              <a:spcAft>
                <a:spcPts val="0"/>
              </a:spcAft>
              <a:buNone/>
            </a:pPr>
            <a:endParaRPr sz="1200">
              <a:solidFill>
                <a:srgbClr val="000000"/>
              </a:solidFill>
              <a:highlight>
                <a:srgbClr val="FFFFFF"/>
              </a:highlight>
              <a:latin typeface="Roboto"/>
              <a:ea typeface="Roboto"/>
              <a:cs typeface="Roboto"/>
              <a:sym typeface="Roboto"/>
            </a:endParaRPr>
          </a:p>
          <a:p>
            <a:pPr marL="0" lvl="0" indent="0" algn="l" rtl="0">
              <a:spcBef>
                <a:spcPts val="0"/>
              </a:spcBef>
              <a:spcAft>
                <a:spcPts val="0"/>
              </a:spcAft>
              <a:buNone/>
            </a:pPr>
            <a:endParaRPr sz="1050">
              <a:solidFill>
                <a:srgbClr val="000000"/>
              </a:solidFill>
              <a:highlight>
                <a:srgbClr val="FFFFFF"/>
              </a:highlight>
              <a:latin typeface="Roboto"/>
              <a:ea typeface="Roboto"/>
              <a:cs typeface="Roboto"/>
              <a:sym typeface="Roboto"/>
            </a:endParaRPr>
          </a:p>
          <a:p>
            <a:pPr marL="0" lvl="0" indent="0" algn="l" rtl="0">
              <a:lnSpc>
                <a:spcPct val="100000"/>
              </a:lnSpc>
              <a:spcBef>
                <a:spcPts val="0"/>
              </a:spcBef>
              <a:spcAft>
                <a:spcPts val="0"/>
              </a:spcAft>
              <a:buNone/>
            </a:pPr>
            <a:endParaRPr sz="1200">
              <a:solidFill>
                <a:srgbClr val="0D0D0D"/>
              </a:solidFill>
              <a:highlight>
                <a:srgbClr val="FFFFFF"/>
              </a:highlight>
              <a:latin typeface="Roboto"/>
              <a:ea typeface="Roboto"/>
              <a:cs typeface="Roboto"/>
              <a:sym typeface="Roboto"/>
            </a:endParaRPr>
          </a:p>
          <a:p>
            <a:pPr marL="0" lvl="0" indent="0" algn="l" rtl="0">
              <a:lnSpc>
                <a:spcPct val="100000"/>
              </a:lnSpc>
              <a:spcBef>
                <a:spcPts val="0"/>
              </a:spcBef>
              <a:spcAft>
                <a:spcPts val="0"/>
              </a:spcAft>
              <a:buNone/>
            </a:pPr>
            <a:endParaRPr/>
          </a:p>
          <a:p>
            <a:pPr marL="0" lvl="0" indent="0" algn="l" rtl="0">
              <a:lnSpc>
                <a:spcPct val="100000"/>
              </a:lnSpc>
              <a:spcBef>
                <a:spcPts val="600"/>
              </a:spcBef>
              <a:spcAft>
                <a:spcPts val="0"/>
              </a:spcAft>
              <a:buSzPts val="2400"/>
              <a:buNone/>
            </a:pPr>
            <a:endParaRPr/>
          </a:p>
          <a:p>
            <a:pPr marL="0" lvl="0" indent="0" algn="l" rtl="0">
              <a:lnSpc>
                <a:spcPct val="100000"/>
              </a:lnSpc>
              <a:spcBef>
                <a:spcPts val="600"/>
              </a:spcBef>
              <a:spcAft>
                <a:spcPts val="0"/>
              </a:spcAft>
              <a:buSzPts val="2400"/>
              <a:buNone/>
            </a:pPr>
            <a:endParaRPr/>
          </a:p>
        </p:txBody>
      </p:sp>
      <p:sp>
        <p:nvSpPr>
          <p:cNvPr id="435" name="Google Shape;435;p42"/>
          <p:cNvSpPr txBox="1">
            <a:spLocks noGrp="1"/>
          </p:cNvSpPr>
          <p:nvPr>
            <p:ph type="sldNum" idx="12"/>
          </p:nvPr>
        </p:nvSpPr>
        <p:spPr>
          <a:xfrm>
            <a:off x="84043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31</a:t>
            </a:fld>
            <a:endParaRPr/>
          </a:p>
        </p:txBody>
      </p:sp>
      <p:pic>
        <p:nvPicPr>
          <p:cNvPr id="436" name="Google Shape;436;p42"/>
          <p:cNvPicPr preferRelativeResize="0"/>
          <p:nvPr/>
        </p:nvPicPr>
        <p:blipFill>
          <a:blip r:embed="rId3">
            <a:alphaModFix/>
          </a:blip>
          <a:stretch>
            <a:fillRect/>
          </a:stretch>
        </p:blipFill>
        <p:spPr>
          <a:xfrm>
            <a:off x="3063250" y="1140245"/>
            <a:ext cx="5928350" cy="2346977"/>
          </a:xfrm>
          <a:prstGeom prst="rect">
            <a:avLst/>
          </a:prstGeom>
          <a:noFill/>
          <a:ln>
            <a:noFill/>
          </a:ln>
        </p:spPr>
      </p:pic>
      <p:pic>
        <p:nvPicPr>
          <p:cNvPr id="437" name="Google Shape;437;p42"/>
          <p:cNvPicPr preferRelativeResize="0"/>
          <p:nvPr/>
        </p:nvPicPr>
        <p:blipFill>
          <a:blip r:embed="rId4">
            <a:alphaModFix/>
          </a:blip>
          <a:stretch>
            <a:fillRect/>
          </a:stretch>
        </p:blipFill>
        <p:spPr>
          <a:xfrm>
            <a:off x="3063251" y="3527951"/>
            <a:ext cx="5744299" cy="11126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43"/>
          <p:cNvSpPr txBox="1">
            <a:spLocks noGrp="1"/>
          </p:cNvSpPr>
          <p:nvPr>
            <p:ph type="title"/>
          </p:nvPr>
        </p:nvSpPr>
        <p:spPr>
          <a:xfrm>
            <a:off x="1862975" y="285250"/>
            <a:ext cx="5796900" cy="70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000"/>
              <a:buNone/>
            </a:pPr>
            <a:r>
              <a:rPr lang="en" sz="3600" b="1">
                <a:latin typeface="Calibri"/>
                <a:ea typeface="Calibri"/>
                <a:cs typeface="Calibri"/>
                <a:sym typeface="Calibri"/>
              </a:rPr>
              <a:t>Stage 3: Lesson Plan Example</a:t>
            </a:r>
            <a:endParaRPr sz="3600" b="1">
              <a:latin typeface="Calibri"/>
              <a:ea typeface="Calibri"/>
              <a:cs typeface="Calibri"/>
              <a:sym typeface="Calibri"/>
            </a:endParaRPr>
          </a:p>
        </p:txBody>
      </p:sp>
      <p:sp>
        <p:nvSpPr>
          <p:cNvPr id="443" name="Google Shape;443;p43"/>
          <p:cNvSpPr txBox="1">
            <a:spLocks noGrp="1"/>
          </p:cNvSpPr>
          <p:nvPr>
            <p:ph type="body" idx="1"/>
          </p:nvPr>
        </p:nvSpPr>
        <p:spPr>
          <a:xfrm>
            <a:off x="266925" y="987850"/>
            <a:ext cx="2595600" cy="3763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400" b="1">
                <a:solidFill>
                  <a:srgbClr val="0D0D0D"/>
                </a:solidFill>
                <a:highlight>
                  <a:srgbClr val="FFFFFF"/>
                </a:highlight>
                <a:latin typeface="Calibri"/>
                <a:ea typeface="Calibri"/>
                <a:cs typeface="Calibri"/>
                <a:sym typeface="Calibri"/>
              </a:rPr>
              <a:t>Prompt (for live/synchronous class)</a:t>
            </a:r>
            <a:endParaRPr sz="1400" b="1">
              <a:solidFill>
                <a:srgbClr val="0D0D0D"/>
              </a:solidFill>
              <a:highlight>
                <a:srgbClr val="FFFFFF"/>
              </a:highlight>
              <a:latin typeface="Calibri"/>
              <a:ea typeface="Calibri"/>
              <a:cs typeface="Calibri"/>
              <a:sym typeface="Calibri"/>
            </a:endParaRPr>
          </a:p>
          <a:p>
            <a:pPr marL="0" lvl="0" indent="0" algn="l" rtl="0">
              <a:lnSpc>
                <a:spcPct val="100000"/>
              </a:lnSpc>
              <a:spcBef>
                <a:spcPts val="0"/>
              </a:spcBef>
              <a:spcAft>
                <a:spcPts val="0"/>
              </a:spcAft>
              <a:buNone/>
            </a:pPr>
            <a:r>
              <a:rPr lang="en" sz="1400">
                <a:solidFill>
                  <a:srgbClr val="0D0D0D"/>
                </a:solidFill>
                <a:highlight>
                  <a:srgbClr val="FFFFFF"/>
                </a:highlight>
                <a:latin typeface="Calibri"/>
                <a:ea typeface="Calibri"/>
                <a:cs typeface="Calibri"/>
                <a:sym typeface="Calibri"/>
              </a:rPr>
              <a:t>You are an expert instructional designer. Design a lesson plan for a three-hour class teaching the concept of nature versus nurture to college students. Include learning objectives for each level of Bloom’s Taxonomy: [knowledge, comprehension, application, analysis, synthesis, and evaluation]. Include [individual, small group, and whole class] components. Create formative assessment activities for each of the learning objectives.</a:t>
            </a:r>
            <a:endParaRPr sz="2600">
              <a:latin typeface="Calibri"/>
              <a:ea typeface="Calibri"/>
              <a:cs typeface="Calibri"/>
              <a:sym typeface="Calibri"/>
            </a:endParaRPr>
          </a:p>
          <a:p>
            <a:pPr marL="0" lvl="0" indent="0" algn="l" rtl="0">
              <a:lnSpc>
                <a:spcPct val="100000"/>
              </a:lnSpc>
              <a:spcBef>
                <a:spcPts val="600"/>
              </a:spcBef>
              <a:spcAft>
                <a:spcPts val="0"/>
              </a:spcAft>
              <a:buSzPts val="2400"/>
              <a:buNone/>
            </a:pPr>
            <a:endParaRPr/>
          </a:p>
          <a:p>
            <a:pPr marL="0" lvl="0" indent="0" algn="l" rtl="0">
              <a:lnSpc>
                <a:spcPct val="100000"/>
              </a:lnSpc>
              <a:spcBef>
                <a:spcPts val="600"/>
              </a:spcBef>
              <a:spcAft>
                <a:spcPts val="0"/>
              </a:spcAft>
              <a:buSzPts val="2400"/>
              <a:buNone/>
            </a:pPr>
            <a:endParaRPr/>
          </a:p>
        </p:txBody>
      </p:sp>
      <p:sp>
        <p:nvSpPr>
          <p:cNvPr id="444" name="Google Shape;444;p43"/>
          <p:cNvSpPr txBox="1">
            <a:spLocks noGrp="1"/>
          </p:cNvSpPr>
          <p:nvPr>
            <p:ph type="sldNum" idx="12"/>
          </p:nvPr>
        </p:nvSpPr>
        <p:spPr>
          <a:xfrm>
            <a:off x="84043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32</a:t>
            </a:fld>
            <a:endParaRPr/>
          </a:p>
        </p:txBody>
      </p:sp>
      <p:pic>
        <p:nvPicPr>
          <p:cNvPr id="445" name="Google Shape;445;p43"/>
          <p:cNvPicPr preferRelativeResize="0"/>
          <p:nvPr/>
        </p:nvPicPr>
        <p:blipFill rotWithShape="1">
          <a:blip r:embed="rId3">
            <a:alphaModFix/>
          </a:blip>
          <a:srcRect/>
          <a:stretch/>
        </p:blipFill>
        <p:spPr>
          <a:xfrm>
            <a:off x="3063250" y="1594820"/>
            <a:ext cx="5928349" cy="19538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44"/>
          <p:cNvSpPr txBox="1">
            <a:spLocks noGrp="1"/>
          </p:cNvSpPr>
          <p:nvPr>
            <p:ph type="title"/>
          </p:nvPr>
        </p:nvSpPr>
        <p:spPr>
          <a:xfrm>
            <a:off x="1286075" y="196575"/>
            <a:ext cx="6423600" cy="70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000"/>
              <a:buNone/>
            </a:pPr>
            <a:r>
              <a:rPr lang="en" sz="3600" b="1">
                <a:latin typeface="Calibri"/>
                <a:ea typeface="Calibri"/>
                <a:cs typeface="Calibri"/>
                <a:sym typeface="Calibri"/>
              </a:rPr>
              <a:t>Stage 3: Lecture Outline Example</a:t>
            </a:r>
            <a:endParaRPr sz="3600" b="1">
              <a:latin typeface="Calibri"/>
              <a:ea typeface="Calibri"/>
              <a:cs typeface="Calibri"/>
              <a:sym typeface="Calibri"/>
            </a:endParaRPr>
          </a:p>
        </p:txBody>
      </p:sp>
      <p:sp>
        <p:nvSpPr>
          <p:cNvPr id="451" name="Google Shape;451;p44"/>
          <p:cNvSpPr txBox="1">
            <a:spLocks noGrp="1"/>
          </p:cNvSpPr>
          <p:nvPr>
            <p:ph type="body" idx="1"/>
          </p:nvPr>
        </p:nvSpPr>
        <p:spPr>
          <a:xfrm>
            <a:off x="301525" y="972625"/>
            <a:ext cx="2521800" cy="35955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400" b="1">
                <a:solidFill>
                  <a:srgbClr val="0D0D0D"/>
                </a:solidFill>
                <a:highlight>
                  <a:srgbClr val="FFFFFF"/>
                </a:highlight>
                <a:latin typeface="Calibri"/>
                <a:ea typeface="Calibri"/>
                <a:cs typeface="Calibri"/>
                <a:sym typeface="Calibri"/>
              </a:rPr>
              <a:t>Prompt (based on previous slide)</a:t>
            </a:r>
            <a:endParaRPr sz="1400" b="1">
              <a:solidFill>
                <a:srgbClr val="0D0D0D"/>
              </a:solidFill>
              <a:highlight>
                <a:srgbClr val="FFFFFF"/>
              </a:highlight>
              <a:latin typeface="Calibri"/>
              <a:ea typeface="Calibri"/>
              <a:cs typeface="Calibri"/>
              <a:sym typeface="Calibri"/>
            </a:endParaRPr>
          </a:p>
          <a:p>
            <a:pPr marL="0" lvl="0" indent="0" algn="l" rtl="0">
              <a:spcBef>
                <a:spcPts val="0"/>
              </a:spcBef>
              <a:spcAft>
                <a:spcPts val="0"/>
              </a:spcAft>
              <a:buNone/>
            </a:pPr>
            <a:r>
              <a:rPr lang="en" sz="1400">
                <a:solidFill>
                  <a:srgbClr val="000000"/>
                </a:solidFill>
                <a:highlight>
                  <a:srgbClr val="FFFFFF"/>
                </a:highlight>
                <a:latin typeface="Calibri"/>
                <a:ea typeface="Calibri"/>
                <a:cs typeface="Calibri"/>
                <a:sym typeface="Calibri"/>
              </a:rPr>
              <a:t>Create a lecture outline that teaches college-level students how to 1) analyze empirical evidence supporting both nature and nurture arguments, and 2) evaluate the strengths and weaknesses of different perspectives on nature vs. nurture. Break down the lecture into five, 10-minute segments. Include topics to cover, a brief summary of each component, and include real life examples.</a:t>
            </a:r>
            <a:endParaRPr sz="1400">
              <a:solidFill>
                <a:srgbClr val="000000"/>
              </a:solidFill>
              <a:highlight>
                <a:srgbClr val="FFFFFF"/>
              </a:highlight>
              <a:latin typeface="Calibri"/>
              <a:ea typeface="Calibri"/>
              <a:cs typeface="Calibri"/>
              <a:sym typeface="Calibri"/>
            </a:endParaRPr>
          </a:p>
          <a:p>
            <a:pPr marL="0" lvl="0" indent="0" algn="l" rtl="0">
              <a:spcBef>
                <a:spcPts val="0"/>
              </a:spcBef>
              <a:spcAft>
                <a:spcPts val="0"/>
              </a:spcAft>
              <a:buNone/>
            </a:pPr>
            <a:endParaRPr sz="1050">
              <a:solidFill>
                <a:srgbClr val="000000"/>
              </a:solidFill>
              <a:highlight>
                <a:srgbClr val="FFFFFF"/>
              </a:highlight>
              <a:latin typeface="Roboto"/>
              <a:ea typeface="Roboto"/>
              <a:cs typeface="Roboto"/>
              <a:sym typeface="Roboto"/>
            </a:endParaRPr>
          </a:p>
          <a:p>
            <a:pPr marL="0" lvl="0" indent="0" algn="l" rtl="0">
              <a:lnSpc>
                <a:spcPct val="100000"/>
              </a:lnSpc>
              <a:spcBef>
                <a:spcPts val="0"/>
              </a:spcBef>
              <a:spcAft>
                <a:spcPts val="0"/>
              </a:spcAft>
              <a:buNone/>
            </a:pPr>
            <a:endParaRPr sz="1200">
              <a:solidFill>
                <a:srgbClr val="0D0D0D"/>
              </a:solidFill>
              <a:highlight>
                <a:srgbClr val="FFFFFF"/>
              </a:highlight>
              <a:latin typeface="Roboto"/>
              <a:ea typeface="Roboto"/>
              <a:cs typeface="Roboto"/>
              <a:sym typeface="Roboto"/>
            </a:endParaRPr>
          </a:p>
          <a:p>
            <a:pPr marL="0" lvl="0" indent="0" algn="l" rtl="0">
              <a:lnSpc>
                <a:spcPct val="100000"/>
              </a:lnSpc>
              <a:spcBef>
                <a:spcPts val="600"/>
              </a:spcBef>
              <a:spcAft>
                <a:spcPts val="0"/>
              </a:spcAft>
              <a:buSzPts val="2400"/>
              <a:buNone/>
            </a:pPr>
            <a:endParaRPr/>
          </a:p>
          <a:p>
            <a:pPr marL="0" lvl="0" indent="0" algn="l" rtl="0">
              <a:lnSpc>
                <a:spcPct val="100000"/>
              </a:lnSpc>
              <a:spcBef>
                <a:spcPts val="600"/>
              </a:spcBef>
              <a:spcAft>
                <a:spcPts val="0"/>
              </a:spcAft>
              <a:buSzPts val="2400"/>
              <a:buNone/>
            </a:pPr>
            <a:endParaRPr/>
          </a:p>
        </p:txBody>
      </p:sp>
      <p:sp>
        <p:nvSpPr>
          <p:cNvPr id="452" name="Google Shape;452;p44"/>
          <p:cNvSpPr txBox="1">
            <a:spLocks noGrp="1"/>
          </p:cNvSpPr>
          <p:nvPr>
            <p:ph type="sldNum" idx="12"/>
          </p:nvPr>
        </p:nvSpPr>
        <p:spPr>
          <a:xfrm>
            <a:off x="84043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33</a:t>
            </a:fld>
            <a:endParaRPr/>
          </a:p>
        </p:txBody>
      </p:sp>
      <p:pic>
        <p:nvPicPr>
          <p:cNvPr id="453" name="Google Shape;453;p44"/>
          <p:cNvPicPr preferRelativeResize="0"/>
          <p:nvPr/>
        </p:nvPicPr>
        <p:blipFill>
          <a:blip r:embed="rId3">
            <a:alphaModFix/>
          </a:blip>
          <a:stretch>
            <a:fillRect/>
          </a:stretch>
        </p:blipFill>
        <p:spPr>
          <a:xfrm>
            <a:off x="2903125" y="972625"/>
            <a:ext cx="5731124" cy="1862025"/>
          </a:xfrm>
          <a:prstGeom prst="rect">
            <a:avLst/>
          </a:prstGeom>
          <a:noFill/>
          <a:ln>
            <a:noFill/>
          </a:ln>
        </p:spPr>
      </p:pic>
      <p:pic>
        <p:nvPicPr>
          <p:cNvPr id="454" name="Google Shape;454;p44"/>
          <p:cNvPicPr preferRelativeResize="0"/>
          <p:nvPr/>
        </p:nvPicPr>
        <p:blipFill>
          <a:blip r:embed="rId4">
            <a:alphaModFix/>
          </a:blip>
          <a:stretch>
            <a:fillRect/>
          </a:stretch>
        </p:blipFill>
        <p:spPr>
          <a:xfrm>
            <a:off x="3017525" y="2880350"/>
            <a:ext cx="5463526" cy="20040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45"/>
          <p:cNvSpPr txBox="1">
            <a:spLocks noGrp="1"/>
          </p:cNvSpPr>
          <p:nvPr>
            <p:ph type="title"/>
          </p:nvPr>
        </p:nvSpPr>
        <p:spPr>
          <a:xfrm>
            <a:off x="1607775" y="336950"/>
            <a:ext cx="5766600" cy="70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000"/>
              <a:buNone/>
            </a:pPr>
            <a:r>
              <a:rPr lang="en" sz="3600" b="1">
                <a:latin typeface="Calibri"/>
                <a:ea typeface="Calibri"/>
                <a:cs typeface="Calibri"/>
                <a:sym typeface="Calibri"/>
              </a:rPr>
              <a:t>Stage 3: Prompt Ideas &amp; Tips </a:t>
            </a:r>
            <a:endParaRPr sz="3600" b="1">
              <a:latin typeface="Calibri"/>
              <a:ea typeface="Calibri"/>
              <a:cs typeface="Calibri"/>
              <a:sym typeface="Calibri"/>
            </a:endParaRPr>
          </a:p>
        </p:txBody>
      </p:sp>
      <p:sp>
        <p:nvSpPr>
          <p:cNvPr id="460" name="Google Shape;460;p45"/>
          <p:cNvSpPr txBox="1">
            <a:spLocks noGrp="1"/>
          </p:cNvSpPr>
          <p:nvPr>
            <p:ph type="body" idx="1"/>
          </p:nvPr>
        </p:nvSpPr>
        <p:spPr>
          <a:xfrm>
            <a:off x="786150" y="1249675"/>
            <a:ext cx="7571700" cy="2788800"/>
          </a:xfrm>
          <a:prstGeom prst="rect">
            <a:avLst/>
          </a:prstGeom>
          <a:noFill/>
          <a:ln>
            <a:noFill/>
          </a:ln>
        </p:spPr>
        <p:txBody>
          <a:bodyPr spcFirstLastPara="1" wrap="square" lIns="91425" tIns="91425" rIns="91425" bIns="91425" anchor="t" anchorCtr="0">
            <a:noAutofit/>
          </a:bodyPr>
          <a:lstStyle/>
          <a:p>
            <a:pPr marL="457200" lvl="0" indent="-387350" algn="l" rtl="0">
              <a:lnSpc>
                <a:spcPct val="100000"/>
              </a:lnSpc>
              <a:spcBef>
                <a:spcPts val="0"/>
              </a:spcBef>
              <a:spcAft>
                <a:spcPts val="0"/>
              </a:spcAft>
              <a:buSzPts val="2500"/>
              <a:buFont typeface="Calibri"/>
              <a:buChar char="◎"/>
            </a:pPr>
            <a:r>
              <a:rPr lang="en" sz="2500">
                <a:latin typeface="Calibri"/>
                <a:ea typeface="Calibri"/>
                <a:cs typeface="Calibri"/>
                <a:sym typeface="Calibri"/>
              </a:rPr>
              <a:t>Leverage the conversation you can have with the Gen AI tool to refine the content, make the content more concise, expand output, etc. </a:t>
            </a:r>
            <a:endParaRPr sz="2500">
              <a:latin typeface="Calibri"/>
              <a:ea typeface="Calibri"/>
              <a:cs typeface="Calibri"/>
              <a:sym typeface="Calibri"/>
            </a:endParaRPr>
          </a:p>
          <a:p>
            <a:pPr marL="457200" lvl="0" indent="-387350" algn="l" rtl="0">
              <a:lnSpc>
                <a:spcPct val="100000"/>
              </a:lnSpc>
              <a:spcBef>
                <a:spcPts val="0"/>
              </a:spcBef>
              <a:spcAft>
                <a:spcPts val="0"/>
              </a:spcAft>
              <a:buSzPts val="2500"/>
              <a:buFont typeface="Calibri"/>
              <a:buChar char="◎"/>
            </a:pPr>
            <a:r>
              <a:rPr lang="en" sz="2500">
                <a:latin typeface="Calibri"/>
                <a:ea typeface="Calibri"/>
                <a:cs typeface="Calibri"/>
                <a:sym typeface="Calibri"/>
              </a:rPr>
              <a:t>Include learning objectives as part of the input</a:t>
            </a:r>
            <a:endParaRPr sz="2500">
              <a:latin typeface="Calibri"/>
              <a:ea typeface="Calibri"/>
              <a:cs typeface="Calibri"/>
              <a:sym typeface="Calibri"/>
            </a:endParaRPr>
          </a:p>
          <a:p>
            <a:pPr marL="914400" lvl="1" indent="-387350" algn="l" rtl="0">
              <a:lnSpc>
                <a:spcPct val="100000"/>
              </a:lnSpc>
              <a:spcBef>
                <a:spcPts val="0"/>
              </a:spcBef>
              <a:spcAft>
                <a:spcPts val="0"/>
              </a:spcAft>
              <a:buSzPts val="2500"/>
              <a:buFont typeface="Calibri"/>
              <a:buChar char="○"/>
            </a:pPr>
            <a:r>
              <a:rPr lang="en" sz="2500">
                <a:latin typeface="Calibri"/>
                <a:ea typeface="Calibri"/>
                <a:cs typeface="Calibri"/>
                <a:sym typeface="Calibri"/>
              </a:rPr>
              <a:t>Inputs: Topic(s), Learning Objectives, target audience, essential elements to include, contingencies and items to exclude.</a:t>
            </a:r>
            <a:endParaRPr sz="2500">
              <a:latin typeface="Calibri"/>
              <a:ea typeface="Calibri"/>
              <a:cs typeface="Calibri"/>
              <a:sym typeface="Calibri"/>
            </a:endParaRPr>
          </a:p>
          <a:p>
            <a:pPr marL="457200" lvl="0" indent="-381000" algn="l" rtl="0">
              <a:lnSpc>
                <a:spcPct val="100000"/>
              </a:lnSpc>
              <a:spcBef>
                <a:spcPts val="0"/>
              </a:spcBef>
              <a:spcAft>
                <a:spcPts val="0"/>
              </a:spcAft>
              <a:buSzPts val="2400"/>
              <a:buChar char="◎"/>
            </a:pPr>
            <a:endParaRPr/>
          </a:p>
          <a:p>
            <a:pPr marL="0" lvl="0" indent="0" algn="l" rtl="0">
              <a:lnSpc>
                <a:spcPct val="100000"/>
              </a:lnSpc>
              <a:spcBef>
                <a:spcPts val="600"/>
              </a:spcBef>
              <a:spcAft>
                <a:spcPts val="0"/>
              </a:spcAft>
              <a:buSzPts val="2400"/>
              <a:buNone/>
            </a:pPr>
            <a:endParaRPr/>
          </a:p>
          <a:p>
            <a:pPr marL="0" lvl="0" indent="0" algn="l" rtl="0">
              <a:lnSpc>
                <a:spcPct val="100000"/>
              </a:lnSpc>
              <a:spcBef>
                <a:spcPts val="600"/>
              </a:spcBef>
              <a:spcAft>
                <a:spcPts val="0"/>
              </a:spcAft>
              <a:buSzPts val="2400"/>
              <a:buNone/>
            </a:pPr>
            <a:endParaRPr/>
          </a:p>
        </p:txBody>
      </p:sp>
      <p:sp>
        <p:nvSpPr>
          <p:cNvPr id="461" name="Google Shape;461;p45"/>
          <p:cNvSpPr txBox="1">
            <a:spLocks noGrp="1"/>
          </p:cNvSpPr>
          <p:nvPr>
            <p:ph type="sldNum" idx="12"/>
          </p:nvPr>
        </p:nvSpPr>
        <p:spPr>
          <a:xfrm>
            <a:off x="84043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46"/>
          <p:cNvSpPr txBox="1">
            <a:spLocks noGrp="1"/>
          </p:cNvSpPr>
          <p:nvPr>
            <p:ph type="title"/>
          </p:nvPr>
        </p:nvSpPr>
        <p:spPr>
          <a:xfrm>
            <a:off x="1520175" y="139350"/>
            <a:ext cx="5654100" cy="70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000"/>
              <a:buNone/>
            </a:pPr>
            <a:r>
              <a:rPr lang="en" sz="3600" b="1">
                <a:latin typeface="Calibri"/>
                <a:ea typeface="Calibri"/>
                <a:cs typeface="Calibri"/>
                <a:sym typeface="Calibri"/>
              </a:rPr>
              <a:t>Stage 3: Prompt Ideas &amp; Tips</a:t>
            </a:r>
            <a:r>
              <a:rPr lang="en" sz="3600" b="1"/>
              <a:t> </a:t>
            </a:r>
            <a:endParaRPr sz="3600" b="1"/>
          </a:p>
        </p:txBody>
      </p:sp>
      <p:sp>
        <p:nvSpPr>
          <p:cNvPr id="467" name="Google Shape;467;p46"/>
          <p:cNvSpPr txBox="1">
            <a:spLocks noGrp="1"/>
          </p:cNvSpPr>
          <p:nvPr>
            <p:ph type="body" idx="1"/>
          </p:nvPr>
        </p:nvSpPr>
        <p:spPr>
          <a:xfrm>
            <a:off x="544350" y="841950"/>
            <a:ext cx="8266500" cy="4301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900">
                <a:latin typeface="Calibri"/>
                <a:ea typeface="Calibri"/>
                <a:cs typeface="Calibri"/>
                <a:sym typeface="Calibri"/>
              </a:rPr>
              <a:t>Inputs: subject area, audience, and learning objectives</a:t>
            </a:r>
            <a:endParaRPr sz="1900">
              <a:latin typeface="Calibri"/>
              <a:ea typeface="Calibri"/>
              <a:cs typeface="Calibri"/>
              <a:sym typeface="Calibri"/>
            </a:endParaRPr>
          </a:p>
          <a:p>
            <a:pPr marL="914400" lvl="1" indent="-349250" algn="l" rtl="0">
              <a:lnSpc>
                <a:spcPct val="100000"/>
              </a:lnSpc>
              <a:spcBef>
                <a:spcPts val="0"/>
              </a:spcBef>
              <a:spcAft>
                <a:spcPts val="0"/>
              </a:spcAft>
              <a:buSzPts val="1900"/>
              <a:buFont typeface="Calibri"/>
              <a:buChar char="○"/>
            </a:pPr>
            <a:r>
              <a:rPr lang="en" sz="1900">
                <a:latin typeface="Calibri"/>
                <a:ea typeface="Calibri"/>
                <a:cs typeface="Calibri"/>
                <a:sym typeface="Calibri"/>
              </a:rPr>
              <a:t>Example: You are an expert in generating innovative learning module topics and instructional design. Based on the subject area of [INSERT], the target audience of [high school students, college students, etc.], and the learning objectives of [INSERT], suggest 5 essential topics.</a:t>
            </a:r>
            <a:endParaRPr sz="1900">
              <a:latin typeface="Calibri"/>
              <a:ea typeface="Calibri"/>
              <a:cs typeface="Calibri"/>
              <a:sym typeface="Calibri"/>
            </a:endParaRPr>
          </a:p>
          <a:p>
            <a:pPr marL="0" lvl="0" indent="0" algn="l" rtl="0">
              <a:lnSpc>
                <a:spcPct val="115000"/>
              </a:lnSpc>
              <a:spcBef>
                <a:spcPts val="0"/>
              </a:spcBef>
              <a:spcAft>
                <a:spcPts val="0"/>
              </a:spcAft>
              <a:buNone/>
            </a:pPr>
            <a:r>
              <a:rPr lang="en" sz="1900">
                <a:solidFill>
                  <a:srgbClr val="000000"/>
                </a:solidFill>
                <a:latin typeface="Calibri"/>
                <a:ea typeface="Calibri"/>
                <a:cs typeface="Calibri"/>
                <a:sym typeface="Calibri"/>
              </a:rPr>
              <a:t>Include instructional frameworks and models (ADDIE, UbD, etc.) to help focus the type of output you receive.</a:t>
            </a:r>
            <a:endParaRPr sz="1900">
              <a:solidFill>
                <a:srgbClr val="000000"/>
              </a:solidFill>
              <a:latin typeface="Calibri"/>
              <a:ea typeface="Calibri"/>
              <a:cs typeface="Calibri"/>
              <a:sym typeface="Calibri"/>
            </a:endParaRPr>
          </a:p>
          <a:p>
            <a:pPr marL="457200" lvl="0" indent="-355600" algn="l" rtl="0">
              <a:lnSpc>
                <a:spcPct val="115000"/>
              </a:lnSpc>
              <a:spcBef>
                <a:spcPts val="0"/>
              </a:spcBef>
              <a:spcAft>
                <a:spcPts val="0"/>
              </a:spcAft>
              <a:buSzPts val="2000"/>
              <a:buFont typeface="Calibri"/>
              <a:buChar char="◎"/>
            </a:pPr>
            <a:r>
              <a:rPr lang="en" sz="1900">
                <a:solidFill>
                  <a:srgbClr val="000000"/>
                </a:solidFill>
                <a:latin typeface="Calibri"/>
                <a:ea typeface="Calibri"/>
                <a:cs typeface="Calibri"/>
                <a:sym typeface="Calibri"/>
              </a:rPr>
              <a:t>EXAMPLE: </a:t>
            </a:r>
            <a:r>
              <a:rPr lang="en" sz="1900">
                <a:solidFill>
                  <a:srgbClr val="001526"/>
                </a:solidFill>
                <a:latin typeface="Calibri"/>
                <a:ea typeface="Calibri"/>
                <a:cs typeface="Calibri"/>
                <a:sym typeface="Calibri"/>
              </a:rPr>
              <a:t>“You are an expert instructional designer using the [specific instructional design model]. Your task is to create a lesson plan for the module titled [Module Title]. This module is part of a broader course aimed at [Target Audience].</a:t>
            </a:r>
            <a:r>
              <a:rPr lang="en" sz="700">
                <a:solidFill>
                  <a:srgbClr val="001526"/>
                </a:solidFill>
                <a:latin typeface="Calibri"/>
                <a:ea typeface="Calibri"/>
                <a:cs typeface="Calibri"/>
                <a:sym typeface="Calibri"/>
              </a:rPr>
              <a:t>              </a:t>
            </a:r>
            <a:r>
              <a:rPr lang="en" sz="800">
                <a:solidFill>
                  <a:srgbClr val="001526"/>
                </a:solidFill>
                <a:latin typeface="Calibri"/>
                <a:ea typeface="Calibri"/>
                <a:cs typeface="Calibri"/>
                <a:sym typeface="Calibri"/>
              </a:rPr>
              <a:t>                                                                                          </a:t>
            </a:r>
            <a:br>
              <a:rPr lang="en" sz="800">
                <a:solidFill>
                  <a:srgbClr val="001526"/>
                </a:solidFill>
                <a:latin typeface="Calibri"/>
                <a:ea typeface="Calibri"/>
                <a:cs typeface="Calibri"/>
                <a:sym typeface="Calibri"/>
              </a:rPr>
            </a:br>
            <a:endParaRPr sz="800">
              <a:solidFill>
                <a:srgbClr val="001526"/>
              </a:solidFill>
              <a:latin typeface="Calibri"/>
              <a:ea typeface="Calibri"/>
              <a:cs typeface="Calibri"/>
              <a:sym typeface="Calibri"/>
            </a:endParaRPr>
          </a:p>
          <a:p>
            <a:pPr marL="457200" lvl="0" indent="-355600" algn="l" rtl="0">
              <a:lnSpc>
                <a:spcPct val="115000"/>
              </a:lnSpc>
              <a:spcBef>
                <a:spcPts val="0"/>
              </a:spcBef>
              <a:spcAft>
                <a:spcPts val="0"/>
              </a:spcAft>
              <a:buSzPts val="2000"/>
              <a:buFont typeface="Calibri"/>
              <a:buChar char="◎"/>
            </a:pPr>
            <a:r>
              <a:rPr lang="en" sz="800">
                <a:solidFill>
                  <a:srgbClr val="001526"/>
                </a:solidFill>
                <a:latin typeface="Calibri"/>
                <a:ea typeface="Calibri"/>
                <a:cs typeface="Calibri"/>
                <a:sym typeface="Calibri"/>
              </a:rPr>
              <a:t> Adapted from </a:t>
            </a:r>
            <a:r>
              <a:rPr lang="en" sz="800" u="sng">
                <a:solidFill>
                  <a:schemeClr val="hlink"/>
                </a:solidFill>
                <a:hlinkClick r:id="rId3"/>
              </a:rPr>
              <a:t>25+ Best ChatGPT Prompts for Instructional Designers (thinkific.com)</a:t>
            </a:r>
            <a:r>
              <a:rPr lang="en" sz="800">
                <a:solidFill>
                  <a:srgbClr val="000000"/>
                </a:solidFill>
              </a:rPr>
              <a:t> Author: Colin Burton June 26.2023</a:t>
            </a:r>
            <a:endParaRPr sz="800">
              <a:solidFill>
                <a:srgbClr val="001526"/>
              </a:solidFill>
              <a:latin typeface="Calibri"/>
              <a:ea typeface="Calibri"/>
              <a:cs typeface="Calibri"/>
              <a:sym typeface="Calibri"/>
            </a:endParaRPr>
          </a:p>
          <a:p>
            <a:pPr marL="0" lvl="0" indent="0" algn="l" rtl="0">
              <a:lnSpc>
                <a:spcPct val="100000"/>
              </a:lnSpc>
              <a:spcBef>
                <a:spcPts val="2200"/>
              </a:spcBef>
              <a:spcAft>
                <a:spcPts val="0"/>
              </a:spcAft>
              <a:buSzPts val="2400"/>
              <a:buNone/>
            </a:pPr>
            <a:endParaRPr sz="1800"/>
          </a:p>
          <a:p>
            <a:pPr marL="0" lvl="0" indent="0" algn="l" rtl="0">
              <a:lnSpc>
                <a:spcPct val="100000"/>
              </a:lnSpc>
              <a:spcBef>
                <a:spcPts val="600"/>
              </a:spcBef>
              <a:spcAft>
                <a:spcPts val="0"/>
              </a:spcAft>
              <a:buSzPts val="2400"/>
              <a:buNone/>
            </a:pPr>
            <a:endParaRPr sz="1800"/>
          </a:p>
        </p:txBody>
      </p:sp>
      <p:sp>
        <p:nvSpPr>
          <p:cNvPr id="468" name="Google Shape;468;p46"/>
          <p:cNvSpPr txBox="1">
            <a:spLocks noGrp="1"/>
          </p:cNvSpPr>
          <p:nvPr>
            <p:ph type="sldNum" idx="12"/>
          </p:nvPr>
        </p:nvSpPr>
        <p:spPr>
          <a:xfrm>
            <a:off x="7772734" y="474990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47"/>
          <p:cNvSpPr txBox="1">
            <a:spLocks noGrp="1"/>
          </p:cNvSpPr>
          <p:nvPr>
            <p:ph type="sldNum" idx="12"/>
          </p:nvPr>
        </p:nvSpPr>
        <p:spPr>
          <a:xfrm>
            <a:off x="84043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36</a:t>
            </a:fld>
            <a:endParaRPr/>
          </a:p>
        </p:txBody>
      </p:sp>
      <p:sp>
        <p:nvSpPr>
          <p:cNvPr id="474" name="Google Shape;474;p47"/>
          <p:cNvSpPr txBox="1"/>
          <p:nvPr/>
        </p:nvSpPr>
        <p:spPr>
          <a:xfrm>
            <a:off x="685350" y="1115850"/>
            <a:ext cx="7773300" cy="3140100"/>
          </a:xfrm>
          <a:prstGeom prst="rect">
            <a:avLst/>
          </a:prstGeom>
          <a:noFill/>
          <a:ln>
            <a:noFill/>
          </a:ln>
        </p:spPr>
        <p:txBody>
          <a:bodyPr spcFirstLastPara="1" wrap="square" lIns="91425" tIns="91425" rIns="91425" bIns="91425" anchor="t" anchorCtr="0">
            <a:spAutoFit/>
          </a:bodyPr>
          <a:lstStyle/>
          <a:p>
            <a:pPr marL="0" lvl="0" indent="0" algn="l" rtl="0">
              <a:spcBef>
                <a:spcPts val="600"/>
              </a:spcBef>
              <a:spcAft>
                <a:spcPts val="0"/>
              </a:spcAft>
              <a:buNone/>
            </a:pPr>
            <a:r>
              <a:rPr lang="en" sz="2400">
                <a:solidFill>
                  <a:srgbClr val="0D0D0D"/>
                </a:solidFill>
                <a:highlight>
                  <a:schemeClr val="lt1"/>
                </a:highlight>
                <a:latin typeface="Calibri"/>
                <a:ea typeface="Calibri"/>
                <a:cs typeface="Calibri"/>
                <a:sym typeface="Calibri"/>
              </a:rPr>
              <a:t>Design an assessment for the end of a learning module on [</a:t>
            </a:r>
            <a:r>
              <a:rPr lang="en" sz="2400">
                <a:solidFill>
                  <a:srgbClr val="111111"/>
                </a:solidFill>
                <a:highlight>
                  <a:srgbClr val="FFFFFF"/>
                </a:highlight>
                <a:latin typeface="Calibri"/>
                <a:ea typeface="Calibri"/>
                <a:cs typeface="Calibri"/>
                <a:sym typeface="Calibri"/>
              </a:rPr>
              <a:t>INSERT TOPIC</a:t>
            </a:r>
            <a:r>
              <a:rPr lang="en" sz="2400">
                <a:solidFill>
                  <a:srgbClr val="0D0D0D"/>
                </a:solidFill>
                <a:highlight>
                  <a:schemeClr val="lt1"/>
                </a:highlight>
                <a:latin typeface="Calibri"/>
                <a:ea typeface="Calibri"/>
                <a:cs typeface="Calibri"/>
                <a:sym typeface="Calibri"/>
              </a:rPr>
              <a:t>] from an [INTRODUCTORY OR ADVANCED] level college course in [INSERT COURSE NAME]. The three Bloom's Taxonomy levels to include are [IDENTIFY 1) understanding, application, analysis, evaluation, creation]. The assessment should be authentic to real life and propose a complex problem that needs a solution. Provide detailed instructions for completing the assessment.</a:t>
            </a:r>
            <a:endParaRPr sz="2400" b="1">
              <a:solidFill>
                <a:schemeClr val="accent1"/>
              </a:solidFill>
              <a:latin typeface="Calibri"/>
              <a:ea typeface="Calibri"/>
              <a:cs typeface="Calibri"/>
              <a:sym typeface="Calibri"/>
            </a:endParaRPr>
          </a:p>
        </p:txBody>
      </p:sp>
      <p:sp>
        <p:nvSpPr>
          <p:cNvPr id="475" name="Google Shape;475;p47"/>
          <p:cNvSpPr txBox="1"/>
          <p:nvPr/>
        </p:nvSpPr>
        <p:spPr>
          <a:xfrm>
            <a:off x="2371650" y="4404925"/>
            <a:ext cx="30000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u="sng">
                <a:solidFill>
                  <a:schemeClr val="hlink"/>
                </a:solidFill>
                <a:latin typeface="Calibri"/>
                <a:ea typeface="Calibri"/>
                <a:cs typeface="Calibri"/>
                <a:sym typeface="Calibri"/>
                <a:hlinkClick r:id="rId3"/>
              </a:rPr>
              <a:t>ChatGPT (openai.com)</a:t>
            </a:r>
            <a:endParaRPr sz="2100">
              <a:latin typeface="Calibri"/>
              <a:ea typeface="Calibri"/>
              <a:cs typeface="Calibri"/>
              <a:sym typeface="Calibri"/>
            </a:endParaRPr>
          </a:p>
        </p:txBody>
      </p:sp>
      <p:sp>
        <p:nvSpPr>
          <p:cNvPr id="476" name="Google Shape;476;p47"/>
          <p:cNvSpPr txBox="1"/>
          <p:nvPr/>
        </p:nvSpPr>
        <p:spPr>
          <a:xfrm>
            <a:off x="2050800" y="376950"/>
            <a:ext cx="50424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b="1">
                <a:solidFill>
                  <a:schemeClr val="accent1"/>
                </a:solidFill>
                <a:latin typeface="Calibri"/>
                <a:ea typeface="Calibri"/>
                <a:cs typeface="Calibri"/>
                <a:sym typeface="Calibri"/>
              </a:rPr>
              <a:t>Let’s Try A Few Together</a:t>
            </a:r>
            <a:endParaRPr sz="3600" b="1">
              <a:solidFill>
                <a:schemeClr val="accent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80"/>
        <p:cNvGrpSpPr/>
        <p:nvPr/>
      </p:nvGrpSpPr>
      <p:grpSpPr>
        <a:xfrm>
          <a:off x="0" y="0"/>
          <a:ext cx="0" cy="0"/>
          <a:chOff x="0" y="0"/>
          <a:chExt cx="0" cy="0"/>
        </a:xfrm>
      </p:grpSpPr>
      <p:sp>
        <p:nvSpPr>
          <p:cNvPr id="481" name="Google Shape;481;p48"/>
          <p:cNvSpPr txBox="1">
            <a:spLocks noGrp="1"/>
          </p:cNvSpPr>
          <p:nvPr>
            <p:ph type="title"/>
          </p:nvPr>
        </p:nvSpPr>
        <p:spPr>
          <a:xfrm>
            <a:off x="1629475" y="190725"/>
            <a:ext cx="6920100" cy="7026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3600" b="1">
                <a:latin typeface="Calibri"/>
                <a:ea typeface="Calibri"/>
                <a:cs typeface="Calibri"/>
                <a:sym typeface="Calibri"/>
              </a:rPr>
              <a:t>Best Practices &amp; More Tips</a:t>
            </a:r>
            <a:endParaRPr sz="4000" b="1">
              <a:latin typeface="Calibri"/>
              <a:ea typeface="Calibri"/>
              <a:cs typeface="Calibri"/>
              <a:sym typeface="Calibri"/>
            </a:endParaRPr>
          </a:p>
        </p:txBody>
      </p:sp>
      <p:sp>
        <p:nvSpPr>
          <p:cNvPr id="482" name="Google Shape;482;p48"/>
          <p:cNvSpPr txBox="1">
            <a:spLocks noGrp="1"/>
          </p:cNvSpPr>
          <p:nvPr>
            <p:ph type="sldNum" idx="12"/>
          </p:nvPr>
        </p:nvSpPr>
        <p:spPr>
          <a:xfrm>
            <a:off x="84043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37</a:t>
            </a:fld>
            <a:endParaRPr/>
          </a:p>
        </p:txBody>
      </p:sp>
      <p:sp>
        <p:nvSpPr>
          <p:cNvPr id="483" name="Google Shape;483;p48"/>
          <p:cNvSpPr txBox="1"/>
          <p:nvPr/>
        </p:nvSpPr>
        <p:spPr>
          <a:xfrm>
            <a:off x="358150" y="995500"/>
            <a:ext cx="3665100" cy="3837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457200" lvl="0" indent="-323850" algn="l" rtl="0">
              <a:spcBef>
                <a:spcPts val="0"/>
              </a:spcBef>
              <a:spcAft>
                <a:spcPts val="0"/>
              </a:spcAft>
              <a:buClr>
                <a:schemeClr val="dk1"/>
              </a:buClr>
              <a:buSzPts val="1500"/>
              <a:buFont typeface="Calibri"/>
              <a:buChar char="●"/>
            </a:pPr>
            <a:r>
              <a:rPr lang="en" sz="1500">
                <a:solidFill>
                  <a:schemeClr val="dk1"/>
                </a:solidFill>
                <a:latin typeface="Calibri"/>
                <a:ea typeface="Calibri"/>
                <a:cs typeface="Calibri"/>
                <a:sym typeface="Calibri"/>
              </a:rPr>
              <a:t>Be specific and detailed with your prompt</a:t>
            </a:r>
            <a:endParaRPr sz="1500">
              <a:solidFill>
                <a:schemeClr val="dk1"/>
              </a:solidFill>
              <a:latin typeface="Calibri"/>
              <a:ea typeface="Calibri"/>
              <a:cs typeface="Calibri"/>
              <a:sym typeface="Calibri"/>
            </a:endParaRPr>
          </a:p>
          <a:p>
            <a:pPr marL="914400" lvl="1" indent="-323850" algn="l" rtl="0">
              <a:spcBef>
                <a:spcPts val="0"/>
              </a:spcBef>
              <a:spcAft>
                <a:spcPts val="0"/>
              </a:spcAft>
              <a:buClr>
                <a:schemeClr val="dk1"/>
              </a:buClr>
              <a:buSzPts val="1500"/>
              <a:buFont typeface="Calibri"/>
              <a:buChar char="○"/>
            </a:pPr>
            <a:r>
              <a:rPr lang="en" sz="1500">
                <a:solidFill>
                  <a:schemeClr val="dk1"/>
                </a:solidFill>
                <a:latin typeface="Calibri"/>
                <a:ea typeface="Calibri"/>
                <a:cs typeface="Calibri"/>
                <a:sym typeface="Calibri"/>
              </a:rPr>
              <a:t>Include context (frameworks, the role the GenAI is approaching the task from), state the primary </a:t>
            </a:r>
            <a:r>
              <a:rPr lang="en" sz="1500">
                <a:solidFill>
                  <a:schemeClr val="dk1"/>
                </a:solidFill>
                <a:highlight>
                  <a:srgbClr val="FFFFFF"/>
                </a:highlight>
                <a:latin typeface="Calibri"/>
                <a:ea typeface="Calibri"/>
                <a:cs typeface="Calibri"/>
                <a:sym typeface="Calibri"/>
              </a:rPr>
              <a:t>task, and identify contingencies</a:t>
            </a:r>
            <a:endParaRPr sz="1500">
              <a:solidFill>
                <a:schemeClr val="dk1"/>
              </a:solidFill>
              <a:highlight>
                <a:srgbClr val="FFFFFF"/>
              </a:highlight>
              <a:latin typeface="Calibri"/>
              <a:ea typeface="Calibri"/>
              <a:cs typeface="Calibri"/>
              <a:sym typeface="Calibri"/>
            </a:endParaRPr>
          </a:p>
          <a:p>
            <a:pPr marL="457200" lvl="0" indent="-323850" algn="l" rtl="0">
              <a:spcBef>
                <a:spcPts val="1000"/>
              </a:spcBef>
              <a:spcAft>
                <a:spcPts val="0"/>
              </a:spcAft>
              <a:buClr>
                <a:schemeClr val="dk1"/>
              </a:buClr>
              <a:buSzPts val="1500"/>
              <a:buFont typeface="Calibri"/>
              <a:buChar char="●"/>
            </a:pPr>
            <a:r>
              <a:rPr lang="en" sz="1500">
                <a:solidFill>
                  <a:schemeClr val="dk1"/>
                </a:solidFill>
                <a:highlight>
                  <a:srgbClr val="FFFFFF"/>
                </a:highlight>
                <a:latin typeface="Calibri"/>
                <a:ea typeface="Calibri"/>
                <a:cs typeface="Calibri"/>
                <a:sym typeface="Calibri"/>
              </a:rPr>
              <a:t>Iterative Conversation: “Test, tweak, and redeploy”to continue to refine output</a:t>
            </a:r>
            <a:endParaRPr sz="1500">
              <a:solidFill>
                <a:schemeClr val="dk1"/>
              </a:solidFill>
              <a:highlight>
                <a:srgbClr val="FFFFFF"/>
              </a:highlight>
              <a:latin typeface="Calibri"/>
              <a:ea typeface="Calibri"/>
              <a:cs typeface="Calibri"/>
              <a:sym typeface="Calibri"/>
            </a:endParaRPr>
          </a:p>
          <a:p>
            <a:pPr marL="457200" lvl="0" indent="-323850" algn="l" rtl="0">
              <a:spcBef>
                <a:spcPts val="1000"/>
              </a:spcBef>
              <a:spcAft>
                <a:spcPts val="0"/>
              </a:spcAft>
              <a:buClr>
                <a:schemeClr val="dk1"/>
              </a:buClr>
              <a:buSzPts val="1500"/>
              <a:buFont typeface="Calibri"/>
              <a:buChar char="●"/>
            </a:pPr>
            <a:r>
              <a:rPr lang="en" sz="1500">
                <a:solidFill>
                  <a:schemeClr val="dk1"/>
                </a:solidFill>
                <a:latin typeface="Calibri"/>
                <a:ea typeface="Calibri"/>
                <a:cs typeface="Calibri"/>
                <a:sym typeface="Calibri"/>
              </a:rPr>
              <a:t>Prompt chaining - Using the output from one prompt as part of the input for the next prompt</a:t>
            </a:r>
            <a:endParaRPr sz="1500">
              <a:solidFill>
                <a:schemeClr val="dk1"/>
              </a:solidFill>
              <a:latin typeface="Calibri"/>
              <a:ea typeface="Calibri"/>
              <a:cs typeface="Calibri"/>
              <a:sym typeface="Calibri"/>
            </a:endParaRPr>
          </a:p>
          <a:p>
            <a:pPr marL="914400" lvl="1" indent="-323850" algn="l" rtl="0">
              <a:spcBef>
                <a:spcPts val="0"/>
              </a:spcBef>
              <a:spcAft>
                <a:spcPts val="0"/>
              </a:spcAft>
              <a:buClr>
                <a:schemeClr val="dk1"/>
              </a:buClr>
              <a:buSzPts val="1500"/>
              <a:buFont typeface="Calibri"/>
              <a:buChar char="○"/>
            </a:pPr>
            <a:r>
              <a:rPr lang="en" sz="1500">
                <a:solidFill>
                  <a:schemeClr val="dk1"/>
                </a:solidFill>
                <a:latin typeface="Calibri"/>
                <a:ea typeface="Calibri"/>
                <a:cs typeface="Calibri"/>
                <a:sym typeface="Calibri"/>
              </a:rPr>
              <a:t>Guides Gen AI through smaller more manageable tasks to achieve a complex goal/output</a:t>
            </a:r>
            <a:endParaRPr sz="1500">
              <a:solidFill>
                <a:schemeClr val="dk1"/>
              </a:solidFill>
              <a:latin typeface="Calibri"/>
              <a:ea typeface="Calibri"/>
              <a:cs typeface="Calibri"/>
              <a:sym typeface="Calibri"/>
            </a:endParaRPr>
          </a:p>
          <a:p>
            <a:pPr marL="45720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484" name="Google Shape;484;p48"/>
          <p:cNvSpPr txBox="1"/>
          <p:nvPr/>
        </p:nvSpPr>
        <p:spPr>
          <a:xfrm>
            <a:off x="4488175" y="995500"/>
            <a:ext cx="4061400" cy="37545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457200" lvl="0" indent="-323850" algn="l" rtl="0">
              <a:spcBef>
                <a:spcPts val="0"/>
              </a:spcBef>
              <a:spcAft>
                <a:spcPts val="0"/>
              </a:spcAft>
              <a:buClr>
                <a:schemeClr val="dk1"/>
              </a:buClr>
              <a:buSzPts val="1500"/>
              <a:buFont typeface="Calibri"/>
              <a:buChar char="●"/>
            </a:pPr>
            <a:r>
              <a:rPr lang="en" sz="1500">
                <a:solidFill>
                  <a:schemeClr val="dk1"/>
                </a:solidFill>
                <a:latin typeface="Calibri"/>
                <a:ea typeface="Calibri"/>
                <a:cs typeface="Calibri"/>
                <a:sym typeface="Calibri"/>
              </a:rPr>
              <a:t>Do not be afraid to just experiment, start somewhere, and see how the conversation unfolds</a:t>
            </a:r>
            <a:endParaRPr sz="1500">
              <a:solidFill>
                <a:schemeClr val="dk1"/>
              </a:solidFill>
              <a:latin typeface="Calibri"/>
              <a:ea typeface="Calibri"/>
              <a:cs typeface="Calibri"/>
              <a:sym typeface="Calibri"/>
            </a:endParaRPr>
          </a:p>
          <a:p>
            <a:pPr marL="457200" lvl="0" indent="-323850" algn="l" rtl="0">
              <a:spcBef>
                <a:spcPts val="0"/>
              </a:spcBef>
              <a:spcAft>
                <a:spcPts val="0"/>
              </a:spcAft>
              <a:buClr>
                <a:schemeClr val="dk1"/>
              </a:buClr>
              <a:buSzPts val="1500"/>
              <a:buFont typeface="Calibri"/>
              <a:buChar char="●"/>
            </a:pPr>
            <a:r>
              <a:rPr lang="en" sz="1500">
                <a:solidFill>
                  <a:schemeClr val="dk1"/>
                </a:solidFill>
                <a:latin typeface="Calibri"/>
                <a:ea typeface="Calibri"/>
                <a:cs typeface="Calibri"/>
                <a:sym typeface="Calibri"/>
              </a:rPr>
              <a:t>Ask the Gen AI tool to make your prompt better before you ask it to complete the task</a:t>
            </a:r>
            <a:endParaRPr sz="1500">
              <a:solidFill>
                <a:schemeClr val="dk1"/>
              </a:solidFill>
              <a:latin typeface="Calibri"/>
              <a:ea typeface="Calibri"/>
              <a:cs typeface="Calibri"/>
              <a:sym typeface="Calibri"/>
            </a:endParaRPr>
          </a:p>
          <a:p>
            <a:pPr marL="914400" lvl="1" indent="-323850" algn="l" rtl="0">
              <a:lnSpc>
                <a:spcPct val="115000"/>
              </a:lnSpc>
              <a:spcBef>
                <a:spcPts val="0"/>
              </a:spcBef>
              <a:spcAft>
                <a:spcPts val="0"/>
              </a:spcAft>
              <a:buClr>
                <a:schemeClr val="dk1"/>
              </a:buClr>
              <a:buSzPts val="1500"/>
              <a:buFont typeface="Calibri"/>
              <a:buChar char="○"/>
            </a:pPr>
            <a:r>
              <a:rPr lang="en" sz="1500">
                <a:latin typeface="Calibri"/>
                <a:ea typeface="Calibri"/>
                <a:cs typeface="Calibri"/>
                <a:sym typeface="Calibri"/>
              </a:rPr>
              <a:t>Improve this prompt to maximize the creativity and analytical abilities of a large language model: [Insert prompt in quotation marks]</a:t>
            </a:r>
            <a:endParaRPr sz="1500">
              <a:latin typeface="Calibri"/>
              <a:ea typeface="Calibri"/>
              <a:cs typeface="Calibri"/>
              <a:sym typeface="Calibri"/>
            </a:endParaRPr>
          </a:p>
          <a:p>
            <a:pPr marL="457200" lvl="0" indent="-323850" algn="l" rtl="0">
              <a:lnSpc>
                <a:spcPct val="115000"/>
              </a:lnSpc>
              <a:spcBef>
                <a:spcPts val="0"/>
              </a:spcBef>
              <a:spcAft>
                <a:spcPts val="0"/>
              </a:spcAft>
              <a:buSzPts val="1500"/>
              <a:buFont typeface="Calibri"/>
              <a:buChar char="●"/>
            </a:pPr>
            <a:r>
              <a:rPr lang="en" sz="1500">
                <a:latin typeface="Calibri"/>
                <a:ea typeface="Calibri"/>
                <a:cs typeface="Calibri"/>
                <a:sym typeface="Calibri"/>
              </a:rPr>
              <a:t>Use numbers or spacing to help AI pay attention to different aspects of a prompt</a:t>
            </a:r>
            <a:endParaRPr sz="1500">
              <a:latin typeface="Calibri"/>
              <a:ea typeface="Calibri"/>
              <a:cs typeface="Calibri"/>
              <a:sym typeface="Calibri"/>
            </a:endParaRPr>
          </a:p>
          <a:p>
            <a:pPr marL="457200" lvl="0" indent="-323850" algn="l" rtl="0">
              <a:lnSpc>
                <a:spcPct val="115000"/>
              </a:lnSpc>
              <a:spcBef>
                <a:spcPts val="0"/>
              </a:spcBef>
              <a:spcAft>
                <a:spcPts val="0"/>
              </a:spcAft>
              <a:buSzPts val="1500"/>
              <a:buFont typeface="Calibri"/>
              <a:buChar char="●"/>
            </a:pPr>
            <a:r>
              <a:rPr lang="en" sz="1500">
                <a:highlight>
                  <a:srgbClr val="FFFFFF"/>
                </a:highlight>
                <a:latin typeface="Calibri"/>
                <a:ea typeface="Calibri"/>
                <a:cs typeface="Calibri"/>
                <a:sym typeface="Calibri"/>
              </a:rPr>
              <a:t>Treat it like a new intern - it’s impossible to provide too much information</a:t>
            </a:r>
            <a:endParaRPr sz="1500">
              <a:highlight>
                <a:srgbClr val="FFFFFF"/>
              </a:highlight>
              <a:latin typeface="Calibri"/>
              <a:ea typeface="Calibri"/>
              <a:cs typeface="Calibri"/>
              <a:sym typeface="Calibri"/>
            </a:endParaRPr>
          </a:p>
          <a:p>
            <a:pPr marL="0" lvl="0" indent="0" algn="l" rtl="0">
              <a:spcBef>
                <a:spcPts val="0"/>
              </a:spcBef>
              <a:spcAft>
                <a:spcPts val="0"/>
              </a:spcAft>
              <a:buNone/>
            </a:pPr>
            <a:endParaRPr sz="1700">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49"/>
          <p:cNvSpPr txBox="1">
            <a:spLocks noGrp="1"/>
          </p:cNvSpPr>
          <p:nvPr>
            <p:ph type="title"/>
          </p:nvPr>
        </p:nvSpPr>
        <p:spPr>
          <a:xfrm>
            <a:off x="1517800" y="330200"/>
            <a:ext cx="7349400" cy="70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b="1">
                <a:latin typeface="Calibri"/>
                <a:ea typeface="Calibri"/>
                <a:cs typeface="Calibri"/>
                <a:sym typeface="Calibri"/>
              </a:rPr>
              <a:t>Benefits of Leveraging GenAI</a:t>
            </a:r>
            <a:endParaRPr sz="3600" b="1">
              <a:latin typeface="Calibri"/>
              <a:ea typeface="Calibri"/>
              <a:cs typeface="Calibri"/>
              <a:sym typeface="Calibri"/>
            </a:endParaRPr>
          </a:p>
        </p:txBody>
      </p:sp>
      <p:sp>
        <p:nvSpPr>
          <p:cNvPr id="490" name="Google Shape;490;p49"/>
          <p:cNvSpPr txBox="1">
            <a:spLocks noGrp="1"/>
          </p:cNvSpPr>
          <p:nvPr>
            <p:ph type="body" idx="1"/>
          </p:nvPr>
        </p:nvSpPr>
        <p:spPr>
          <a:xfrm>
            <a:off x="786150" y="1176250"/>
            <a:ext cx="7571700" cy="3810300"/>
          </a:xfrm>
          <a:prstGeom prst="rect">
            <a:avLst/>
          </a:prstGeom>
        </p:spPr>
        <p:txBody>
          <a:bodyPr spcFirstLastPara="1" wrap="square" lIns="91425" tIns="91425" rIns="91425" bIns="91425" anchor="t" anchorCtr="0">
            <a:noAutofit/>
          </a:bodyPr>
          <a:lstStyle/>
          <a:p>
            <a:pPr marL="457200" lvl="0" indent="-368300" algn="l" rtl="0">
              <a:spcBef>
                <a:spcPts val="600"/>
              </a:spcBef>
              <a:spcAft>
                <a:spcPts val="0"/>
              </a:spcAft>
              <a:buSzPts val="2200"/>
              <a:buFont typeface="Calibri"/>
              <a:buChar char="◎"/>
            </a:pPr>
            <a:r>
              <a:rPr lang="en" sz="2200">
                <a:latin typeface="Calibri"/>
                <a:ea typeface="Calibri"/>
                <a:cs typeface="Calibri"/>
                <a:sym typeface="Calibri"/>
              </a:rPr>
              <a:t>Increased productivity through collaboration between ID-SME-Gen AI</a:t>
            </a:r>
            <a:endParaRPr sz="220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 sz="2200">
                <a:latin typeface="Calibri"/>
                <a:ea typeface="Calibri"/>
                <a:cs typeface="Calibri"/>
                <a:sym typeface="Calibri"/>
              </a:rPr>
              <a:t>Reduces the burden on SMEs to create and draft all content from scratch.</a:t>
            </a:r>
            <a:endParaRPr sz="220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 sz="2200">
                <a:latin typeface="Calibri"/>
                <a:ea typeface="Calibri"/>
                <a:cs typeface="Calibri"/>
                <a:sym typeface="Calibri"/>
              </a:rPr>
              <a:t>Output can be reflective of more diverse ideas and perspectives</a:t>
            </a:r>
            <a:endParaRPr sz="220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 sz="2200">
                <a:latin typeface="Calibri"/>
                <a:ea typeface="Calibri"/>
                <a:cs typeface="Calibri"/>
                <a:sym typeface="Calibri"/>
              </a:rPr>
              <a:t>Helps create personalized and inclusive learning experiences</a:t>
            </a:r>
            <a:endParaRPr sz="220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 sz="2200">
                <a:highlight>
                  <a:srgbClr val="FFFFFF"/>
                </a:highlight>
                <a:latin typeface="Calibri"/>
                <a:ea typeface="Calibri"/>
                <a:cs typeface="Calibri"/>
                <a:sym typeface="Calibri"/>
              </a:rPr>
              <a:t>Saves time and money</a:t>
            </a:r>
            <a:endParaRPr sz="2200">
              <a:highlight>
                <a:srgbClr val="FFFFFF"/>
              </a:highlight>
              <a:latin typeface="Calibri"/>
              <a:ea typeface="Calibri"/>
              <a:cs typeface="Calibri"/>
              <a:sym typeface="Calibri"/>
            </a:endParaRPr>
          </a:p>
          <a:p>
            <a:pPr marL="457200" lvl="0" indent="0" algn="l" rtl="0">
              <a:spcBef>
                <a:spcPts val="600"/>
              </a:spcBef>
              <a:spcAft>
                <a:spcPts val="0"/>
              </a:spcAft>
              <a:buNone/>
            </a:pPr>
            <a:endParaRPr sz="3000">
              <a:latin typeface="Calibri"/>
              <a:ea typeface="Calibri"/>
              <a:cs typeface="Calibri"/>
              <a:sym typeface="Calibri"/>
            </a:endParaRPr>
          </a:p>
        </p:txBody>
      </p:sp>
      <p:sp>
        <p:nvSpPr>
          <p:cNvPr id="491" name="Google Shape;491;p49"/>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50"/>
          <p:cNvSpPr txBox="1">
            <a:spLocks noGrp="1"/>
          </p:cNvSpPr>
          <p:nvPr>
            <p:ph type="title"/>
          </p:nvPr>
        </p:nvSpPr>
        <p:spPr>
          <a:xfrm>
            <a:off x="2824850" y="322825"/>
            <a:ext cx="4209600" cy="70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b="1">
                <a:latin typeface="Calibri"/>
                <a:ea typeface="Calibri"/>
                <a:cs typeface="Calibri"/>
                <a:sym typeface="Calibri"/>
              </a:rPr>
              <a:t>Resources </a:t>
            </a:r>
            <a:endParaRPr sz="3600" b="1">
              <a:latin typeface="Calibri"/>
              <a:ea typeface="Calibri"/>
              <a:cs typeface="Calibri"/>
              <a:sym typeface="Calibri"/>
            </a:endParaRPr>
          </a:p>
        </p:txBody>
      </p:sp>
      <p:sp>
        <p:nvSpPr>
          <p:cNvPr id="497" name="Google Shape;497;p50"/>
          <p:cNvSpPr txBox="1">
            <a:spLocks noGrp="1"/>
          </p:cNvSpPr>
          <p:nvPr>
            <p:ph type="body" idx="1"/>
          </p:nvPr>
        </p:nvSpPr>
        <p:spPr>
          <a:xfrm>
            <a:off x="786150" y="1261700"/>
            <a:ext cx="7571700" cy="3573600"/>
          </a:xfrm>
          <a:prstGeom prst="rect">
            <a:avLst/>
          </a:prstGeom>
        </p:spPr>
        <p:txBody>
          <a:bodyPr spcFirstLastPara="1" wrap="square" lIns="91425" tIns="91425" rIns="91425" bIns="91425" anchor="t" anchorCtr="0">
            <a:noAutofit/>
          </a:bodyPr>
          <a:lstStyle/>
          <a:p>
            <a:pPr marL="457200" lvl="0" indent="-361950" algn="l" rtl="0">
              <a:spcBef>
                <a:spcPts val="600"/>
              </a:spcBef>
              <a:spcAft>
                <a:spcPts val="0"/>
              </a:spcAft>
              <a:buClr>
                <a:schemeClr val="accent1"/>
              </a:buClr>
              <a:buSzPts val="2100"/>
              <a:buFont typeface="Calibri"/>
              <a:buChar char="●"/>
            </a:pPr>
            <a:r>
              <a:rPr lang="en" sz="1700" u="sng">
                <a:solidFill>
                  <a:schemeClr val="hlink"/>
                </a:solidFill>
                <a:hlinkClick r:id="rId3"/>
              </a:rPr>
              <a:t>25+ Best ChatGPT Prompts for Instructional Designers (thinkific.com)</a:t>
            </a:r>
            <a:endParaRPr sz="2100">
              <a:latin typeface="Calibri"/>
              <a:ea typeface="Calibri"/>
              <a:cs typeface="Calibri"/>
              <a:sym typeface="Calibri"/>
            </a:endParaRPr>
          </a:p>
          <a:p>
            <a:pPr marL="457200" lvl="0" indent="-361950" algn="l" rtl="0">
              <a:spcBef>
                <a:spcPts val="0"/>
              </a:spcBef>
              <a:spcAft>
                <a:spcPts val="0"/>
              </a:spcAft>
              <a:buClr>
                <a:schemeClr val="accent1"/>
              </a:buClr>
              <a:buSzPts val="2100"/>
              <a:buFont typeface="Calibri"/>
              <a:buChar char="●"/>
            </a:pPr>
            <a:r>
              <a:rPr lang="en" sz="1700" u="sng">
                <a:solidFill>
                  <a:schemeClr val="hlink"/>
                </a:solidFill>
                <a:hlinkClick r:id="rId4"/>
              </a:rPr>
              <a:t>ChatGPT for Instructional Design: Unleashing Game-Changing Tactics - Teachfloor Blog</a:t>
            </a:r>
            <a:endParaRPr sz="2100">
              <a:latin typeface="Calibri"/>
              <a:ea typeface="Calibri"/>
              <a:cs typeface="Calibri"/>
              <a:sym typeface="Calibri"/>
            </a:endParaRPr>
          </a:p>
          <a:p>
            <a:pPr marL="457200" lvl="0" indent="-361950" algn="l" rtl="0">
              <a:spcBef>
                <a:spcPts val="0"/>
              </a:spcBef>
              <a:spcAft>
                <a:spcPts val="0"/>
              </a:spcAft>
              <a:buClr>
                <a:schemeClr val="accent1"/>
              </a:buClr>
              <a:buSzPts val="2100"/>
              <a:buFont typeface="Calibri"/>
              <a:buChar char="●"/>
            </a:pPr>
            <a:r>
              <a:rPr lang="en" sz="1700" u="sng">
                <a:solidFill>
                  <a:schemeClr val="hlink"/>
                </a:solidFill>
                <a:hlinkClick r:id="rId5"/>
              </a:rPr>
              <a:t>Prompt Library — AI for Education</a:t>
            </a:r>
            <a:endParaRPr sz="2100">
              <a:latin typeface="Calibri"/>
              <a:ea typeface="Calibri"/>
              <a:cs typeface="Calibri"/>
              <a:sym typeface="Calibri"/>
            </a:endParaRPr>
          </a:p>
          <a:p>
            <a:pPr marL="457200" lvl="0" indent="-361950" algn="l" rtl="0">
              <a:spcBef>
                <a:spcPts val="0"/>
              </a:spcBef>
              <a:spcAft>
                <a:spcPts val="0"/>
              </a:spcAft>
              <a:buClr>
                <a:schemeClr val="accent1"/>
              </a:buClr>
              <a:buSzPts val="2100"/>
              <a:buFont typeface="Calibri"/>
              <a:buChar char="●"/>
            </a:pPr>
            <a:r>
              <a:rPr lang="en" sz="1700" u="sng">
                <a:solidFill>
                  <a:schemeClr val="hlink"/>
                </a:solidFill>
                <a:hlinkClick r:id="rId6"/>
              </a:rPr>
              <a:t>Designing Assignments and Activities with ChatGPT and Generative AI in Mind – Teaching Resources (ncsu.edu)</a:t>
            </a:r>
            <a:endParaRPr sz="2100">
              <a:latin typeface="Calibri"/>
              <a:ea typeface="Calibri"/>
              <a:cs typeface="Calibri"/>
              <a:sym typeface="Calibri"/>
            </a:endParaRPr>
          </a:p>
          <a:p>
            <a:pPr marL="457200" lvl="0" indent="-361950" algn="l" rtl="0">
              <a:spcBef>
                <a:spcPts val="0"/>
              </a:spcBef>
              <a:spcAft>
                <a:spcPts val="0"/>
              </a:spcAft>
              <a:buClr>
                <a:schemeClr val="accent1"/>
              </a:buClr>
              <a:buSzPts val="2100"/>
              <a:buFont typeface="Calibri"/>
              <a:buChar char="●"/>
            </a:pPr>
            <a:r>
              <a:rPr lang="en" sz="1700" u="sng">
                <a:solidFill>
                  <a:schemeClr val="hlink"/>
                </a:solidFill>
                <a:hlinkClick r:id="rId7"/>
              </a:rPr>
              <a:t>ChatGPT Prompts for Instructional Designers - Teachfloor Blog</a:t>
            </a:r>
            <a:endParaRPr sz="2100">
              <a:latin typeface="Calibri"/>
              <a:ea typeface="Calibri"/>
              <a:cs typeface="Calibri"/>
              <a:sym typeface="Calibri"/>
            </a:endParaRPr>
          </a:p>
          <a:p>
            <a:pPr marL="457200" lvl="0" indent="-361950" algn="l" rtl="0">
              <a:spcBef>
                <a:spcPts val="0"/>
              </a:spcBef>
              <a:spcAft>
                <a:spcPts val="0"/>
              </a:spcAft>
              <a:buClr>
                <a:schemeClr val="accent1"/>
              </a:buClr>
              <a:buSzPts val="2100"/>
              <a:buFont typeface="Calibri"/>
              <a:buChar char="●"/>
            </a:pPr>
            <a:r>
              <a:rPr lang="en" sz="2100" u="sng">
                <a:solidFill>
                  <a:schemeClr val="hlink"/>
                </a:solidFill>
                <a:latin typeface="Calibri"/>
                <a:ea typeface="Calibri"/>
                <a:cs typeface="Calibri"/>
                <a:sym typeface="Calibri"/>
                <a:hlinkClick r:id="rId8"/>
              </a:rPr>
              <a:t>8 Tips and Tricks for Better Results from Your AI Prompts</a:t>
            </a:r>
            <a:endParaRPr sz="2100">
              <a:latin typeface="Calibri"/>
              <a:ea typeface="Calibri"/>
              <a:cs typeface="Calibri"/>
              <a:sym typeface="Calibri"/>
            </a:endParaRPr>
          </a:p>
          <a:p>
            <a:pPr marL="457200" lvl="0" indent="-361950" algn="l" rtl="0">
              <a:spcBef>
                <a:spcPts val="0"/>
              </a:spcBef>
              <a:spcAft>
                <a:spcPts val="0"/>
              </a:spcAft>
              <a:buClr>
                <a:schemeClr val="accent1"/>
              </a:buClr>
              <a:buSzPts val="2100"/>
              <a:buFont typeface="Calibri"/>
              <a:buChar char="●"/>
            </a:pPr>
            <a:r>
              <a:rPr lang="en" sz="2100" u="sng">
                <a:solidFill>
                  <a:schemeClr val="hlink"/>
                </a:solidFill>
                <a:latin typeface="Calibri"/>
                <a:ea typeface="Calibri"/>
                <a:cs typeface="Calibri"/>
                <a:sym typeface="Calibri"/>
                <a:hlinkClick r:id="rId9"/>
              </a:rPr>
              <a:t>15+ Rules for Crafting Effective GPT Prompts</a:t>
            </a:r>
            <a:endParaRPr sz="2100">
              <a:latin typeface="Calibri"/>
              <a:ea typeface="Calibri"/>
              <a:cs typeface="Calibri"/>
              <a:sym typeface="Calibri"/>
            </a:endParaRPr>
          </a:p>
        </p:txBody>
      </p:sp>
      <p:sp>
        <p:nvSpPr>
          <p:cNvPr id="498" name="Google Shape;498;p50"/>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5"/>
          <p:cNvSpPr txBox="1">
            <a:spLocks noGrp="1"/>
          </p:cNvSpPr>
          <p:nvPr>
            <p:ph type="title"/>
          </p:nvPr>
        </p:nvSpPr>
        <p:spPr>
          <a:xfrm>
            <a:off x="2231350" y="254770"/>
            <a:ext cx="7571700" cy="70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000"/>
              <a:buNone/>
            </a:pPr>
            <a:r>
              <a:rPr lang="en" sz="3600" b="1">
                <a:latin typeface="Calibri"/>
                <a:ea typeface="Calibri"/>
                <a:cs typeface="Calibri"/>
                <a:sym typeface="Calibri"/>
              </a:rPr>
              <a:t>Let’s Hear From You</a:t>
            </a:r>
            <a:endParaRPr sz="3600" b="1">
              <a:latin typeface="Calibri"/>
              <a:ea typeface="Calibri"/>
              <a:cs typeface="Calibri"/>
              <a:sym typeface="Calibri"/>
            </a:endParaRPr>
          </a:p>
        </p:txBody>
      </p:sp>
      <p:sp>
        <p:nvSpPr>
          <p:cNvPr id="112" name="Google Shape;112;p15"/>
          <p:cNvSpPr txBox="1">
            <a:spLocks noGrp="1"/>
          </p:cNvSpPr>
          <p:nvPr>
            <p:ph type="sldNum" idx="12"/>
          </p:nvPr>
        </p:nvSpPr>
        <p:spPr>
          <a:xfrm>
            <a:off x="84043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4</a:t>
            </a:fld>
            <a:endParaRPr/>
          </a:p>
        </p:txBody>
      </p:sp>
      <p:pic>
        <p:nvPicPr>
          <p:cNvPr id="113" name="Google Shape;113;p15"/>
          <p:cNvPicPr preferRelativeResize="0"/>
          <p:nvPr/>
        </p:nvPicPr>
        <p:blipFill>
          <a:blip r:embed="rId3">
            <a:alphaModFix/>
          </a:blip>
          <a:stretch>
            <a:fillRect/>
          </a:stretch>
        </p:blipFill>
        <p:spPr>
          <a:xfrm>
            <a:off x="1242049" y="957375"/>
            <a:ext cx="6538549" cy="361042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51"/>
          <p:cNvSpPr txBox="1">
            <a:spLocks noGrp="1"/>
          </p:cNvSpPr>
          <p:nvPr>
            <p:ph type="title"/>
          </p:nvPr>
        </p:nvSpPr>
        <p:spPr>
          <a:xfrm>
            <a:off x="1749550" y="269750"/>
            <a:ext cx="6078000" cy="70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000"/>
              <a:buNone/>
            </a:pPr>
            <a:r>
              <a:rPr lang="en" sz="3600" b="1">
                <a:latin typeface="Calibri"/>
                <a:ea typeface="Calibri"/>
                <a:cs typeface="Calibri"/>
                <a:sym typeface="Calibri"/>
              </a:rPr>
              <a:t>Let’s Hear From You Again</a:t>
            </a:r>
            <a:endParaRPr sz="3600" b="1">
              <a:latin typeface="Calibri"/>
              <a:ea typeface="Calibri"/>
              <a:cs typeface="Calibri"/>
              <a:sym typeface="Calibri"/>
            </a:endParaRPr>
          </a:p>
        </p:txBody>
      </p:sp>
      <p:sp>
        <p:nvSpPr>
          <p:cNvPr id="504" name="Google Shape;504;p51"/>
          <p:cNvSpPr txBox="1">
            <a:spLocks noGrp="1"/>
          </p:cNvSpPr>
          <p:nvPr>
            <p:ph type="sldNum" idx="12"/>
          </p:nvPr>
        </p:nvSpPr>
        <p:spPr>
          <a:xfrm>
            <a:off x="84043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40</a:t>
            </a:fld>
            <a:endParaRPr/>
          </a:p>
        </p:txBody>
      </p:sp>
      <p:pic>
        <p:nvPicPr>
          <p:cNvPr id="505" name="Google Shape;505;p51"/>
          <p:cNvPicPr preferRelativeResize="0"/>
          <p:nvPr/>
        </p:nvPicPr>
        <p:blipFill>
          <a:blip r:embed="rId3">
            <a:alphaModFix/>
          </a:blip>
          <a:stretch>
            <a:fillRect/>
          </a:stretch>
        </p:blipFill>
        <p:spPr>
          <a:xfrm>
            <a:off x="1097575" y="1056850"/>
            <a:ext cx="6948849" cy="386257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52"/>
          <p:cNvSpPr txBox="1">
            <a:spLocks noGrp="1"/>
          </p:cNvSpPr>
          <p:nvPr>
            <p:ph type="sldNum" idx="12"/>
          </p:nvPr>
        </p:nvSpPr>
        <p:spPr>
          <a:xfrm>
            <a:off x="84043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41</a:t>
            </a:fld>
            <a:endParaRPr/>
          </a:p>
        </p:txBody>
      </p:sp>
      <p:pic>
        <p:nvPicPr>
          <p:cNvPr id="511" name="Google Shape;511;p52"/>
          <p:cNvPicPr preferRelativeResize="0"/>
          <p:nvPr/>
        </p:nvPicPr>
        <p:blipFill>
          <a:blip r:embed="rId3">
            <a:alphaModFix/>
          </a:blip>
          <a:stretch>
            <a:fillRect/>
          </a:stretch>
        </p:blipFill>
        <p:spPr>
          <a:xfrm>
            <a:off x="525775" y="1040100"/>
            <a:ext cx="3276626" cy="2529850"/>
          </a:xfrm>
          <a:prstGeom prst="rect">
            <a:avLst/>
          </a:prstGeom>
          <a:noFill/>
          <a:ln>
            <a:noFill/>
          </a:ln>
        </p:spPr>
      </p:pic>
      <p:sp>
        <p:nvSpPr>
          <p:cNvPr id="512" name="Google Shape;512;p52"/>
          <p:cNvSpPr txBox="1"/>
          <p:nvPr/>
        </p:nvSpPr>
        <p:spPr>
          <a:xfrm>
            <a:off x="4358650" y="1455413"/>
            <a:ext cx="3954900" cy="1790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a:solidFill>
                  <a:schemeClr val="accent1"/>
                </a:solidFill>
                <a:latin typeface="Calibri"/>
                <a:ea typeface="Calibri"/>
                <a:cs typeface="Calibri"/>
                <a:sym typeface="Calibri"/>
              </a:rPr>
              <a:t>Joanna Palmer</a:t>
            </a:r>
            <a:endParaRPr sz="2400">
              <a:solidFill>
                <a:schemeClr val="accent1"/>
              </a:solidFill>
              <a:latin typeface="Calibri"/>
              <a:ea typeface="Calibri"/>
              <a:cs typeface="Calibri"/>
              <a:sym typeface="Calibri"/>
            </a:endParaRPr>
          </a:p>
          <a:p>
            <a:pPr marL="0" lvl="0" indent="0" algn="l" rtl="0">
              <a:spcBef>
                <a:spcPts val="0"/>
              </a:spcBef>
              <a:spcAft>
                <a:spcPts val="0"/>
              </a:spcAft>
              <a:buNone/>
            </a:pPr>
            <a:r>
              <a:rPr lang="en" sz="2400">
                <a:solidFill>
                  <a:schemeClr val="accent1"/>
                </a:solidFill>
                <a:latin typeface="Calibri"/>
                <a:ea typeface="Calibri"/>
                <a:cs typeface="Calibri"/>
                <a:sym typeface="Calibri"/>
              </a:rPr>
              <a:t>jpalmer@southuniversity.edu</a:t>
            </a:r>
            <a:endParaRPr sz="2400">
              <a:solidFill>
                <a:schemeClr val="accent1"/>
              </a:solidFill>
              <a:latin typeface="Calibri"/>
              <a:ea typeface="Calibri"/>
              <a:cs typeface="Calibri"/>
              <a:sym typeface="Calibri"/>
            </a:endParaRPr>
          </a:p>
          <a:p>
            <a:pPr marL="0" lvl="0" indent="0" algn="l" rtl="0">
              <a:spcBef>
                <a:spcPts val="1000"/>
              </a:spcBef>
              <a:spcAft>
                <a:spcPts val="0"/>
              </a:spcAft>
              <a:buNone/>
            </a:pPr>
            <a:r>
              <a:rPr lang="en" sz="2400" b="1">
                <a:solidFill>
                  <a:schemeClr val="accent1"/>
                </a:solidFill>
                <a:latin typeface="Calibri"/>
                <a:ea typeface="Calibri"/>
                <a:cs typeface="Calibri"/>
                <a:sym typeface="Calibri"/>
              </a:rPr>
              <a:t>Kelly Clark</a:t>
            </a:r>
            <a:endParaRPr sz="2400" b="1">
              <a:solidFill>
                <a:schemeClr val="accent1"/>
              </a:solidFill>
              <a:latin typeface="Calibri"/>
              <a:ea typeface="Calibri"/>
              <a:cs typeface="Calibri"/>
              <a:sym typeface="Calibri"/>
            </a:endParaRPr>
          </a:p>
          <a:p>
            <a:pPr marL="0" lvl="0" indent="0" algn="l" rtl="0">
              <a:spcBef>
                <a:spcPts val="0"/>
              </a:spcBef>
              <a:spcAft>
                <a:spcPts val="0"/>
              </a:spcAft>
              <a:buNone/>
            </a:pPr>
            <a:r>
              <a:rPr lang="en" sz="2400">
                <a:solidFill>
                  <a:schemeClr val="accent1"/>
                </a:solidFill>
                <a:latin typeface="Calibri"/>
                <a:ea typeface="Calibri"/>
                <a:cs typeface="Calibri"/>
                <a:sym typeface="Calibri"/>
              </a:rPr>
              <a:t>kelly.clark@baker.edu</a:t>
            </a:r>
            <a:endParaRPr sz="2400">
              <a:solidFill>
                <a:schemeClr val="accen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6"/>
          <p:cNvSpPr txBox="1">
            <a:spLocks noGrp="1"/>
          </p:cNvSpPr>
          <p:nvPr>
            <p:ph type="title"/>
          </p:nvPr>
        </p:nvSpPr>
        <p:spPr>
          <a:xfrm>
            <a:off x="2749100" y="661375"/>
            <a:ext cx="4325700" cy="70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000"/>
              <a:buNone/>
            </a:pPr>
            <a:r>
              <a:rPr lang="en" sz="3600" b="1">
                <a:latin typeface="Calibri"/>
                <a:ea typeface="Calibri"/>
                <a:cs typeface="Calibri"/>
                <a:sym typeface="Calibri"/>
              </a:rPr>
              <a:t>Session Overview</a:t>
            </a:r>
            <a:endParaRPr sz="3600" b="1">
              <a:latin typeface="Calibri"/>
              <a:ea typeface="Calibri"/>
              <a:cs typeface="Calibri"/>
              <a:sym typeface="Calibri"/>
            </a:endParaRPr>
          </a:p>
        </p:txBody>
      </p:sp>
      <p:sp>
        <p:nvSpPr>
          <p:cNvPr id="119" name="Google Shape;119;p16"/>
          <p:cNvSpPr txBox="1">
            <a:spLocks noGrp="1"/>
          </p:cNvSpPr>
          <p:nvPr>
            <p:ph type="body" idx="1"/>
          </p:nvPr>
        </p:nvSpPr>
        <p:spPr>
          <a:xfrm>
            <a:off x="786150" y="1363975"/>
            <a:ext cx="7571700" cy="2674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None/>
            </a:pPr>
            <a:endParaRPr/>
          </a:p>
          <a:p>
            <a:pPr marL="457200" lvl="0" indent="-393700" algn="l" rtl="0">
              <a:lnSpc>
                <a:spcPct val="100000"/>
              </a:lnSpc>
              <a:spcBef>
                <a:spcPts val="600"/>
              </a:spcBef>
              <a:spcAft>
                <a:spcPts val="0"/>
              </a:spcAft>
              <a:buSzPts val="2600"/>
              <a:buFont typeface="Calibri"/>
              <a:buChar char="◎"/>
            </a:pPr>
            <a:r>
              <a:rPr lang="en" sz="2600">
                <a:latin typeface="Calibri"/>
                <a:ea typeface="Calibri"/>
                <a:cs typeface="Calibri"/>
                <a:sym typeface="Calibri"/>
              </a:rPr>
              <a:t>Introduction</a:t>
            </a:r>
            <a:endParaRPr sz="2600">
              <a:latin typeface="Calibri"/>
              <a:ea typeface="Calibri"/>
              <a:cs typeface="Calibri"/>
              <a:sym typeface="Calibri"/>
            </a:endParaRPr>
          </a:p>
          <a:p>
            <a:pPr marL="457200" lvl="0" indent="-393700" algn="l" rtl="0">
              <a:lnSpc>
                <a:spcPct val="100000"/>
              </a:lnSpc>
              <a:spcBef>
                <a:spcPts val="0"/>
              </a:spcBef>
              <a:spcAft>
                <a:spcPts val="0"/>
              </a:spcAft>
              <a:buSzPts val="2600"/>
              <a:buFont typeface="Calibri"/>
              <a:buChar char="◎"/>
            </a:pPr>
            <a:r>
              <a:rPr lang="en" sz="2600">
                <a:latin typeface="Calibri"/>
                <a:ea typeface="Calibri"/>
                <a:cs typeface="Calibri"/>
                <a:sym typeface="Calibri"/>
              </a:rPr>
              <a:t>Gen AI and Instructional Design Use Cases</a:t>
            </a:r>
            <a:endParaRPr sz="2600">
              <a:latin typeface="Calibri"/>
              <a:ea typeface="Calibri"/>
              <a:cs typeface="Calibri"/>
              <a:sym typeface="Calibri"/>
            </a:endParaRPr>
          </a:p>
          <a:p>
            <a:pPr marL="457200" lvl="0" indent="-393700" algn="l" rtl="0">
              <a:lnSpc>
                <a:spcPct val="100000"/>
              </a:lnSpc>
              <a:spcBef>
                <a:spcPts val="0"/>
              </a:spcBef>
              <a:spcAft>
                <a:spcPts val="0"/>
              </a:spcAft>
              <a:buSzPts val="2600"/>
              <a:buFont typeface="Calibri"/>
              <a:buChar char="◎"/>
            </a:pPr>
            <a:r>
              <a:rPr lang="en" sz="2600">
                <a:latin typeface="Calibri"/>
                <a:ea typeface="Calibri"/>
                <a:cs typeface="Calibri"/>
                <a:sym typeface="Calibri"/>
              </a:rPr>
              <a:t>Examples and Outputs</a:t>
            </a:r>
            <a:endParaRPr sz="2600">
              <a:latin typeface="Calibri"/>
              <a:ea typeface="Calibri"/>
              <a:cs typeface="Calibri"/>
              <a:sym typeface="Calibri"/>
            </a:endParaRPr>
          </a:p>
          <a:p>
            <a:pPr marL="457200" lvl="0" indent="-393700" algn="l" rtl="0">
              <a:lnSpc>
                <a:spcPct val="100000"/>
              </a:lnSpc>
              <a:spcBef>
                <a:spcPts val="0"/>
              </a:spcBef>
              <a:spcAft>
                <a:spcPts val="0"/>
              </a:spcAft>
              <a:buSzPts val="2600"/>
              <a:buFont typeface="Calibri"/>
              <a:buChar char="◎"/>
            </a:pPr>
            <a:r>
              <a:rPr lang="en" sz="2600">
                <a:latin typeface="Calibri"/>
                <a:ea typeface="Calibri"/>
                <a:cs typeface="Calibri"/>
                <a:sym typeface="Calibri"/>
              </a:rPr>
              <a:t>Lessons Learned and Prompt Generation Tips</a:t>
            </a:r>
            <a:endParaRPr sz="2600">
              <a:latin typeface="Calibri"/>
              <a:ea typeface="Calibri"/>
              <a:cs typeface="Calibri"/>
              <a:sym typeface="Calibri"/>
            </a:endParaRPr>
          </a:p>
          <a:p>
            <a:pPr marL="0" lvl="0" indent="0" algn="l" rtl="0">
              <a:lnSpc>
                <a:spcPct val="100000"/>
              </a:lnSpc>
              <a:spcBef>
                <a:spcPts val="600"/>
              </a:spcBef>
              <a:spcAft>
                <a:spcPts val="0"/>
              </a:spcAft>
              <a:buSzPts val="2400"/>
              <a:buNone/>
            </a:pPr>
            <a:r>
              <a:rPr lang="en"/>
              <a:t> </a:t>
            </a:r>
            <a:endParaRPr/>
          </a:p>
        </p:txBody>
      </p:sp>
      <p:sp>
        <p:nvSpPr>
          <p:cNvPr id="120" name="Google Shape;120;p16"/>
          <p:cNvSpPr txBox="1">
            <a:spLocks noGrp="1"/>
          </p:cNvSpPr>
          <p:nvPr>
            <p:ph type="sldNum" idx="12"/>
          </p:nvPr>
        </p:nvSpPr>
        <p:spPr>
          <a:xfrm>
            <a:off x="84043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grpSp>
        <p:nvGrpSpPr>
          <p:cNvPr id="125" name="Google Shape;125;p17"/>
          <p:cNvGrpSpPr/>
          <p:nvPr/>
        </p:nvGrpSpPr>
        <p:grpSpPr>
          <a:xfrm>
            <a:off x="3338271" y="1184703"/>
            <a:ext cx="2467458" cy="3429287"/>
            <a:chOff x="-6729413" y="-17360900"/>
            <a:chExt cx="26138326" cy="48436250"/>
          </a:xfrm>
        </p:grpSpPr>
        <p:sp>
          <p:nvSpPr>
            <p:cNvPr id="126" name="Google Shape;126;p17"/>
            <p:cNvSpPr/>
            <p:nvPr/>
          </p:nvSpPr>
          <p:spPr>
            <a:xfrm>
              <a:off x="-6729413" y="-9364662"/>
              <a:ext cx="25398300" cy="2466900"/>
            </a:xfrm>
            <a:custGeom>
              <a:avLst/>
              <a:gdLst/>
              <a:ahLst/>
              <a:cxnLst/>
              <a:rect l="l" t="t" r="r" b="b"/>
              <a:pathLst>
                <a:path w="120000" h="120000" extrusionOk="0">
                  <a:moveTo>
                    <a:pt x="120000" y="119999"/>
                  </a:moveTo>
                  <a:lnTo>
                    <a:pt x="0" y="0"/>
                  </a:lnTo>
                  <a:lnTo>
                    <a:pt x="11145" y="119999"/>
                  </a:lnTo>
                  <a:lnTo>
                    <a:pt x="120000" y="119999"/>
                  </a:lnTo>
                  <a:close/>
                </a:path>
              </a:pathLst>
            </a:custGeom>
            <a:gradFill>
              <a:gsLst>
                <a:gs pos="0">
                  <a:srgbClr val="FFFFFF"/>
                </a:gs>
                <a:gs pos="100000">
                  <a:schemeClr val="accent6"/>
                </a:gs>
              </a:gsLst>
              <a:lin ang="5400012" scaled="0"/>
            </a:gra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7" name="Google Shape;127;p17"/>
            <p:cNvSpPr/>
            <p:nvPr/>
          </p:nvSpPr>
          <p:spPr>
            <a:xfrm>
              <a:off x="3276600" y="-17360900"/>
              <a:ext cx="10882200" cy="8842500"/>
            </a:xfrm>
            <a:custGeom>
              <a:avLst/>
              <a:gdLst/>
              <a:ahLst/>
              <a:cxnLst/>
              <a:rect l="l" t="t" r="r" b="b"/>
              <a:pathLst>
                <a:path w="120000" h="120000" extrusionOk="0">
                  <a:moveTo>
                    <a:pt x="102547" y="0"/>
                  </a:moveTo>
                  <a:lnTo>
                    <a:pt x="0" y="120000"/>
                  </a:lnTo>
                  <a:lnTo>
                    <a:pt x="119999" y="109486"/>
                  </a:lnTo>
                  <a:lnTo>
                    <a:pt x="102547" y="0"/>
                  </a:lnTo>
                  <a:close/>
                </a:path>
              </a:pathLst>
            </a:custGeom>
            <a:gradFill>
              <a:gsLst>
                <a:gs pos="0">
                  <a:srgbClr val="FFFFFF"/>
                </a:gs>
                <a:gs pos="100000">
                  <a:schemeClr val="accent6"/>
                </a:gs>
              </a:gsLst>
              <a:lin ang="5400012" scaled="0"/>
            </a:gra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8" name="Google Shape;128;p17"/>
            <p:cNvSpPr/>
            <p:nvPr/>
          </p:nvSpPr>
          <p:spPr>
            <a:xfrm>
              <a:off x="12576175" y="-17360900"/>
              <a:ext cx="6832500" cy="10463100"/>
            </a:xfrm>
            <a:custGeom>
              <a:avLst/>
              <a:gdLst/>
              <a:ahLst/>
              <a:cxnLst/>
              <a:rect l="l" t="t" r="r" b="b"/>
              <a:pathLst>
                <a:path w="120000" h="120000" extrusionOk="0">
                  <a:moveTo>
                    <a:pt x="0" y="0"/>
                  </a:moveTo>
                  <a:lnTo>
                    <a:pt x="120000" y="62193"/>
                  </a:lnTo>
                  <a:lnTo>
                    <a:pt x="107007" y="120000"/>
                  </a:lnTo>
                  <a:lnTo>
                    <a:pt x="27797" y="92526"/>
                  </a:lnTo>
                  <a:lnTo>
                    <a:pt x="0" y="0"/>
                  </a:lnTo>
                  <a:close/>
                </a:path>
              </a:pathLst>
            </a:custGeom>
            <a:gradFill>
              <a:gsLst>
                <a:gs pos="0">
                  <a:srgbClr val="FFFFFF"/>
                </a:gs>
                <a:gs pos="100000">
                  <a:schemeClr val="accent6"/>
                </a:gs>
              </a:gsLst>
              <a:lin ang="5400012" scaled="0"/>
            </a:gra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9" name="Google Shape;129;p17"/>
            <p:cNvSpPr/>
            <p:nvPr/>
          </p:nvSpPr>
          <p:spPr>
            <a:xfrm>
              <a:off x="-6729413" y="-9364662"/>
              <a:ext cx="2358900" cy="2466900"/>
            </a:xfrm>
            <a:custGeom>
              <a:avLst/>
              <a:gdLst/>
              <a:ahLst/>
              <a:cxnLst/>
              <a:rect l="l" t="t" r="r" b="b"/>
              <a:pathLst>
                <a:path w="120000" h="120000" extrusionOk="0">
                  <a:moveTo>
                    <a:pt x="0" y="0"/>
                  </a:moveTo>
                  <a:lnTo>
                    <a:pt x="119999" y="119999"/>
                  </a:lnTo>
                  <a:lnTo>
                    <a:pt x="21561" y="119999"/>
                  </a:lnTo>
                  <a:lnTo>
                    <a:pt x="0" y="0"/>
                  </a:lnTo>
                  <a:close/>
                </a:path>
              </a:pathLst>
            </a:custGeom>
            <a:gradFill>
              <a:gsLst>
                <a:gs pos="0">
                  <a:srgbClr val="FFFFFF"/>
                </a:gs>
                <a:gs pos="100000">
                  <a:schemeClr val="accent6"/>
                </a:gs>
              </a:gsLst>
              <a:lin ang="5400012" scaled="0"/>
            </a:gra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0" name="Google Shape;130;p17"/>
            <p:cNvSpPr/>
            <p:nvPr/>
          </p:nvSpPr>
          <p:spPr>
            <a:xfrm>
              <a:off x="-6729413" y="-9364662"/>
              <a:ext cx="10005900" cy="2466900"/>
            </a:xfrm>
            <a:custGeom>
              <a:avLst/>
              <a:gdLst/>
              <a:ahLst/>
              <a:cxnLst/>
              <a:rect l="l" t="t" r="r" b="b"/>
              <a:pathLst>
                <a:path w="120000" h="120000" extrusionOk="0">
                  <a:moveTo>
                    <a:pt x="120000" y="41158"/>
                  </a:moveTo>
                  <a:lnTo>
                    <a:pt x="116173" y="119999"/>
                  </a:lnTo>
                  <a:lnTo>
                    <a:pt x="28291" y="119999"/>
                  </a:lnTo>
                  <a:lnTo>
                    <a:pt x="0" y="0"/>
                  </a:lnTo>
                  <a:lnTo>
                    <a:pt x="120000" y="41158"/>
                  </a:lnTo>
                  <a:close/>
                </a:path>
              </a:pathLst>
            </a:custGeom>
            <a:gradFill>
              <a:gsLst>
                <a:gs pos="0">
                  <a:srgbClr val="FFFFFF"/>
                </a:gs>
                <a:gs pos="100000">
                  <a:schemeClr val="accent6"/>
                </a:gs>
              </a:gsLst>
              <a:lin ang="5400012" scaled="0"/>
            </a:gra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1" name="Google Shape;131;p17"/>
            <p:cNvSpPr/>
            <p:nvPr/>
          </p:nvSpPr>
          <p:spPr>
            <a:xfrm>
              <a:off x="-6729413" y="-17360900"/>
              <a:ext cx="19305600" cy="8842500"/>
            </a:xfrm>
            <a:custGeom>
              <a:avLst/>
              <a:gdLst/>
              <a:ahLst/>
              <a:cxnLst/>
              <a:rect l="l" t="t" r="r" b="b"/>
              <a:pathLst>
                <a:path w="120000" h="120000" extrusionOk="0">
                  <a:moveTo>
                    <a:pt x="120000" y="0"/>
                  </a:moveTo>
                  <a:lnTo>
                    <a:pt x="62195" y="120000"/>
                  </a:lnTo>
                  <a:lnTo>
                    <a:pt x="0" y="108517"/>
                  </a:lnTo>
                  <a:lnTo>
                    <a:pt x="60656" y="80315"/>
                  </a:lnTo>
                  <a:lnTo>
                    <a:pt x="120000" y="0"/>
                  </a:lnTo>
                  <a:close/>
                </a:path>
              </a:pathLst>
            </a:custGeom>
            <a:gradFill>
              <a:gsLst>
                <a:gs pos="0">
                  <a:srgbClr val="FFFFFF"/>
                </a:gs>
                <a:gs pos="100000">
                  <a:schemeClr val="accent6"/>
                </a:gs>
              </a:gsLst>
              <a:lin ang="5400012" scaled="0"/>
            </a:gra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2" name="Google Shape;132;p17"/>
            <p:cNvSpPr/>
            <p:nvPr/>
          </p:nvSpPr>
          <p:spPr>
            <a:xfrm>
              <a:off x="12752387" y="-9293225"/>
              <a:ext cx="5916600" cy="2395500"/>
            </a:xfrm>
            <a:custGeom>
              <a:avLst/>
              <a:gdLst/>
              <a:ahLst/>
              <a:cxnLst/>
              <a:rect l="l" t="t" r="r" b="b"/>
              <a:pathLst>
                <a:path w="120000" h="120000" extrusionOk="0">
                  <a:moveTo>
                    <a:pt x="28526" y="0"/>
                  </a:moveTo>
                  <a:lnTo>
                    <a:pt x="120000" y="120000"/>
                  </a:lnTo>
                  <a:lnTo>
                    <a:pt x="0" y="120000"/>
                  </a:lnTo>
                  <a:lnTo>
                    <a:pt x="28526" y="0"/>
                  </a:lnTo>
                  <a:close/>
                </a:path>
              </a:pathLst>
            </a:custGeom>
            <a:gradFill>
              <a:gsLst>
                <a:gs pos="0">
                  <a:srgbClr val="FFFFFF"/>
                </a:gs>
                <a:gs pos="100000">
                  <a:schemeClr val="accent6"/>
                </a:gs>
              </a:gsLst>
              <a:lin ang="5400012" scaled="0"/>
            </a:gra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3" name="Google Shape;133;p17"/>
            <p:cNvSpPr/>
            <p:nvPr/>
          </p:nvSpPr>
          <p:spPr>
            <a:xfrm>
              <a:off x="3276600" y="-8518525"/>
              <a:ext cx="4192500" cy="1620900"/>
            </a:xfrm>
            <a:custGeom>
              <a:avLst/>
              <a:gdLst/>
              <a:ahLst/>
              <a:cxnLst/>
              <a:rect l="l" t="t" r="r" b="b"/>
              <a:pathLst>
                <a:path w="120000" h="120000" extrusionOk="0">
                  <a:moveTo>
                    <a:pt x="16084" y="120000"/>
                  </a:moveTo>
                  <a:lnTo>
                    <a:pt x="0" y="0"/>
                  </a:lnTo>
                  <a:lnTo>
                    <a:pt x="120000" y="120000"/>
                  </a:lnTo>
                  <a:lnTo>
                    <a:pt x="16084" y="120000"/>
                  </a:lnTo>
                  <a:close/>
                </a:path>
              </a:pathLst>
            </a:custGeom>
            <a:gradFill>
              <a:gsLst>
                <a:gs pos="0">
                  <a:srgbClr val="FFFFFF"/>
                </a:gs>
                <a:gs pos="100000">
                  <a:schemeClr val="accent6"/>
                </a:gs>
              </a:gsLst>
              <a:lin ang="5400012" scaled="0"/>
            </a:gra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4" name="Google Shape;134;p17"/>
            <p:cNvSpPr/>
            <p:nvPr/>
          </p:nvSpPr>
          <p:spPr>
            <a:xfrm>
              <a:off x="-6729413" y="-9364662"/>
              <a:ext cx="2358900" cy="2466900"/>
            </a:xfrm>
            <a:custGeom>
              <a:avLst/>
              <a:gdLst/>
              <a:ahLst/>
              <a:cxnLst/>
              <a:rect l="l" t="t" r="r" b="b"/>
              <a:pathLst>
                <a:path w="120000" h="120000" extrusionOk="0">
                  <a:moveTo>
                    <a:pt x="0" y="0"/>
                  </a:moveTo>
                  <a:lnTo>
                    <a:pt x="119999" y="119999"/>
                  </a:lnTo>
                  <a:lnTo>
                    <a:pt x="21561" y="119999"/>
                  </a:lnTo>
                  <a:lnTo>
                    <a:pt x="0" y="0"/>
                  </a:lnTo>
                  <a:close/>
                </a:path>
              </a:pathLst>
            </a:custGeom>
            <a:gradFill>
              <a:gsLst>
                <a:gs pos="0">
                  <a:srgbClr val="FFFFFF"/>
                </a:gs>
                <a:gs pos="100000">
                  <a:schemeClr val="accent6"/>
                </a:gs>
              </a:gsLst>
              <a:lin ang="5400012" scaled="0"/>
            </a:gra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5" name="Google Shape;135;p17"/>
            <p:cNvSpPr/>
            <p:nvPr/>
          </p:nvSpPr>
          <p:spPr>
            <a:xfrm>
              <a:off x="-6729413" y="-11442700"/>
              <a:ext cx="10005900" cy="2924100"/>
            </a:xfrm>
            <a:custGeom>
              <a:avLst/>
              <a:gdLst/>
              <a:ahLst/>
              <a:cxnLst/>
              <a:rect l="l" t="t" r="r" b="b"/>
              <a:pathLst>
                <a:path w="120000" h="120000" extrusionOk="0">
                  <a:moveTo>
                    <a:pt x="117029" y="0"/>
                  </a:moveTo>
                  <a:lnTo>
                    <a:pt x="120000" y="120000"/>
                  </a:lnTo>
                  <a:lnTo>
                    <a:pt x="0" y="85276"/>
                  </a:lnTo>
                  <a:lnTo>
                    <a:pt x="117029" y="0"/>
                  </a:lnTo>
                  <a:close/>
                </a:path>
              </a:pathLst>
            </a:custGeom>
            <a:gradFill>
              <a:gsLst>
                <a:gs pos="0">
                  <a:srgbClr val="FFFFFF"/>
                </a:gs>
                <a:gs pos="100000">
                  <a:schemeClr val="accent6"/>
                </a:gs>
              </a:gsLst>
              <a:lin ang="5400012" scaled="0"/>
            </a:gra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6" name="Google Shape;136;p17"/>
            <p:cNvSpPr/>
            <p:nvPr/>
          </p:nvSpPr>
          <p:spPr>
            <a:xfrm>
              <a:off x="14158913" y="-11938000"/>
              <a:ext cx="5250000" cy="5040300"/>
            </a:xfrm>
            <a:custGeom>
              <a:avLst/>
              <a:gdLst/>
              <a:ahLst/>
              <a:cxnLst/>
              <a:rect l="l" t="t" r="r" b="b"/>
              <a:pathLst>
                <a:path w="120000" h="120000" extrusionOk="0">
                  <a:moveTo>
                    <a:pt x="120000" y="0"/>
                  </a:moveTo>
                  <a:lnTo>
                    <a:pt x="0" y="62966"/>
                  </a:lnTo>
                  <a:lnTo>
                    <a:pt x="103090" y="119999"/>
                  </a:lnTo>
                  <a:lnTo>
                    <a:pt x="120000" y="0"/>
                  </a:lnTo>
                  <a:close/>
                </a:path>
              </a:pathLst>
            </a:custGeom>
            <a:gradFill>
              <a:gsLst>
                <a:gs pos="0">
                  <a:srgbClr val="FFFFFF"/>
                </a:gs>
                <a:gs pos="100000">
                  <a:schemeClr val="accent6"/>
                </a:gs>
              </a:gsLst>
              <a:lin ang="5400012" scaled="0"/>
            </a:gra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7" name="Google Shape;137;p17"/>
            <p:cNvSpPr/>
            <p:nvPr/>
          </p:nvSpPr>
          <p:spPr>
            <a:xfrm>
              <a:off x="2957512" y="-8518525"/>
              <a:ext cx="881100" cy="1620900"/>
            </a:xfrm>
            <a:custGeom>
              <a:avLst/>
              <a:gdLst/>
              <a:ahLst/>
              <a:cxnLst/>
              <a:rect l="l" t="t" r="r" b="b"/>
              <a:pathLst>
                <a:path w="120000" h="120000" extrusionOk="0">
                  <a:moveTo>
                    <a:pt x="120000" y="120000"/>
                  </a:moveTo>
                  <a:lnTo>
                    <a:pt x="43459" y="0"/>
                  </a:lnTo>
                  <a:lnTo>
                    <a:pt x="0" y="120000"/>
                  </a:lnTo>
                  <a:lnTo>
                    <a:pt x="120000" y="120000"/>
                  </a:lnTo>
                  <a:close/>
                </a:path>
              </a:pathLst>
            </a:custGeom>
            <a:gradFill>
              <a:gsLst>
                <a:gs pos="0">
                  <a:srgbClr val="FFFFFF"/>
                </a:gs>
                <a:gs pos="100000">
                  <a:schemeClr val="accent6"/>
                </a:gs>
              </a:gsLst>
              <a:lin ang="5400012" scaled="0"/>
            </a:gra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8" name="Google Shape;138;p17"/>
            <p:cNvSpPr/>
            <p:nvPr/>
          </p:nvSpPr>
          <p:spPr>
            <a:xfrm>
              <a:off x="11728450" y="-6897687"/>
              <a:ext cx="6940500" cy="15641700"/>
            </a:xfrm>
            <a:custGeom>
              <a:avLst/>
              <a:gdLst/>
              <a:ahLst/>
              <a:cxnLst/>
              <a:rect l="l" t="t" r="r" b="b"/>
              <a:pathLst>
                <a:path w="120000" h="120000" extrusionOk="0">
                  <a:moveTo>
                    <a:pt x="120000" y="0"/>
                  </a:moveTo>
                  <a:lnTo>
                    <a:pt x="118188" y="67289"/>
                  </a:lnTo>
                  <a:lnTo>
                    <a:pt x="0" y="120000"/>
                  </a:lnTo>
                  <a:lnTo>
                    <a:pt x="0" y="12970"/>
                  </a:lnTo>
                  <a:lnTo>
                    <a:pt x="120000" y="0"/>
                  </a:lnTo>
                  <a:close/>
                </a:path>
              </a:pathLst>
            </a:custGeom>
            <a:gradFill>
              <a:gsLst>
                <a:gs pos="0">
                  <a:srgbClr val="FFFFFF"/>
                </a:gs>
                <a:gs pos="100000">
                  <a:schemeClr val="accent6"/>
                </a:gs>
              </a:gsLst>
              <a:lin ang="5400012" scaled="0"/>
            </a:gra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9" name="Google Shape;139;p17"/>
            <p:cNvSpPr/>
            <p:nvPr/>
          </p:nvSpPr>
          <p:spPr>
            <a:xfrm>
              <a:off x="-4899025" y="-698500"/>
              <a:ext cx="6378600" cy="17613300"/>
            </a:xfrm>
            <a:custGeom>
              <a:avLst/>
              <a:gdLst/>
              <a:ahLst/>
              <a:cxnLst/>
              <a:rect l="l" t="t" r="r" b="b"/>
              <a:pathLst>
                <a:path w="120000" h="120000" extrusionOk="0">
                  <a:moveTo>
                    <a:pt x="120000" y="0"/>
                  </a:moveTo>
                  <a:lnTo>
                    <a:pt x="68929" y="119999"/>
                  </a:lnTo>
                  <a:lnTo>
                    <a:pt x="0" y="17748"/>
                  </a:lnTo>
                  <a:lnTo>
                    <a:pt x="120000" y="0"/>
                  </a:lnTo>
                  <a:close/>
                </a:path>
              </a:pathLst>
            </a:custGeom>
            <a:gradFill>
              <a:gsLst>
                <a:gs pos="0">
                  <a:srgbClr val="FFFFFF"/>
                </a:gs>
                <a:gs pos="100000">
                  <a:schemeClr val="accent6"/>
                </a:gs>
              </a:gsLst>
              <a:lin ang="5400012" scaled="0"/>
            </a:gra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0" name="Google Shape;140;p17"/>
            <p:cNvSpPr/>
            <p:nvPr/>
          </p:nvSpPr>
          <p:spPr>
            <a:xfrm>
              <a:off x="-4370388" y="-6897687"/>
              <a:ext cx="7327800" cy="6199200"/>
            </a:xfrm>
            <a:custGeom>
              <a:avLst/>
              <a:gdLst/>
              <a:ahLst/>
              <a:cxnLst/>
              <a:rect l="l" t="t" r="r" b="b"/>
              <a:pathLst>
                <a:path w="120000" h="120000" extrusionOk="0">
                  <a:moveTo>
                    <a:pt x="120000" y="0"/>
                  </a:moveTo>
                  <a:lnTo>
                    <a:pt x="95797" y="120000"/>
                  </a:lnTo>
                  <a:lnTo>
                    <a:pt x="0" y="0"/>
                  </a:lnTo>
                  <a:lnTo>
                    <a:pt x="120000" y="0"/>
                  </a:lnTo>
                  <a:close/>
                </a:path>
              </a:pathLst>
            </a:custGeom>
            <a:gradFill>
              <a:gsLst>
                <a:gs pos="0">
                  <a:srgbClr val="FFFFFF"/>
                </a:gs>
                <a:gs pos="100000">
                  <a:schemeClr val="accent6"/>
                </a:gs>
              </a:gsLst>
              <a:lin ang="5400012" scaled="0"/>
            </a:gra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1" name="Google Shape;141;p17"/>
            <p:cNvSpPr/>
            <p:nvPr/>
          </p:nvSpPr>
          <p:spPr>
            <a:xfrm>
              <a:off x="9578975" y="8743950"/>
              <a:ext cx="4263900" cy="22331400"/>
            </a:xfrm>
            <a:custGeom>
              <a:avLst/>
              <a:gdLst/>
              <a:ahLst/>
              <a:cxnLst/>
              <a:rect l="l" t="t" r="r" b="b"/>
              <a:pathLst>
                <a:path w="120000" h="120000" extrusionOk="0">
                  <a:moveTo>
                    <a:pt x="60491" y="0"/>
                  </a:moveTo>
                  <a:lnTo>
                    <a:pt x="120000" y="33491"/>
                  </a:lnTo>
                  <a:lnTo>
                    <a:pt x="0" y="119999"/>
                  </a:lnTo>
                  <a:lnTo>
                    <a:pt x="60491" y="0"/>
                  </a:lnTo>
                  <a:close/>
                </a:path>
              </a:pathLst>
            </a:custGeom>
            <a:gradFill>
              <a:gsLst>
                <a:gs pos="0">
                  <a:srgbClr val="FFFFFF"/>
                </a:gs>
                <a:gs pos="100000">
                  <a:schemeClr val="accent6"/>
                </a:gs>
              </a:gsLst>
              <a:lin ang="5400012" scaled="0"/>
            </a:gra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2" name="Google Shape;142;p17"/>
            <p:cNvSpPr/>
            <p:nvPr/>
          </p:nvSpPr>
          <p:spPr>
            <a:xfrm>
              <a:off x="11728450" y="-6897687"/>
              <a:ext cx="6940500" cy="1690800"/>
            </a:xfrm>
            <a:custGeom>
              <a:avLst/>
              <a:gdLst/>
              <a:ahLst/>
              <a:cxnLst/>
              <a:rect l="l" t="t" r="r" b="b"/>
              <a:pathLst>
                <a:path w="120000" h="120000" extrusionOk="0">
                  <a:moveTo>
                    <a:pt x="120000" y="0"/>
                  </a:moveTo>
                  <a:lnTo>
                    <a:pt x="0" y="120000"/>
                  </a:lnTo>
                  <a:lnTo>
                    <a:pt x="17703" y="0"/>
                  </a:lnTo>
                  <a:lnTo>
                    <a:pt x="120000" y="0"/>
                  </a:lnTo>
                  <a:close/>
                </a:path>
              </a:pathLst>
            </a:custGeom>
            <a:gradFill>
              <a:gsLst>
                <a:gs pos="0">
                  <a:srgbClr val="FFFFFF"/>
                </a:gs>
                <a:gs pos="100000">
                  <a:schemeClr val="accent6"/>
                </a:gs>
              </a:gsLst>
              <a:lin ang="5400012" scaled="0"/>
            </a:gra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3" name="Google Shape;143;p17"/>
            <p:cNvSpPr/>
            <p:nvPr/>
          </p:nvSpPr>
          <p:spPr>
            <a:xfrm>
              <a:off x="3838575" y="-6897687"/>
              <a:ext cx="7890000" cy="9791700"/>
            </a:xfrm>
            <a:custGeom>
              <a:avLst/>
              <a:gdLst/>
              <a:ahLst/>
              <a:cxnLst/>
              <a:rect l="l" t="t" r="r" b="b"/>
              <a:pathLst>
                <a:path w="120000" h="120000" extrusionOk="0">
                  <a:moveTo>
                    <a:pt x="48193" y="119999"/>
                  </a:moveTo>
                  <a:lnTo>
                    <a:pt x="0" y="0"/>
                  </a:lnTo>
                  <a:lnTo>
                    <a:pt x="55219" y="0"/>
                  </a:lnTo>
                  <a:lnTo>
                    <a:pt x="119999" y="20719"/>
                  </a:lnTo>
                  <a:lnTo>
                    <a:pt x="48193" y="119999"/>
                  </a:lnTo>
                  <a:close/>
                </a:path>
              </a:pathLst>
            </a:custGeom>
            <a:gradFill>
              <a:gsLst>
                <a:gs pos="0">
                  <a:srgbClr val="FFFFFF"/>
                </a:gs>
                <a:gs pos="100000">
                  <a:schemeClr val="accent6"/>
                </a:gs>
              </a:gsLst>
              <a:lin ang="5400012" scaled="0"/>
            </a:gra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4" name="Google Shape;144;p17"/>
            <p:cNvSpPr/>
            <p:nvPr/>
          </p:nvSpPr>
          <p:spPr>
            <a:xfrm>
              <a:off x="-1235075" y="-698500"/>
              <a:ext cx="8242200" cy="17613300"/>
            </a:xfrm>
            <a:custGeom>
              <a:avLst/>
              <a:gdLst/>
              <a:ahLst/>
              <a:cxnLst/>
              <a:rect l="l" t="t" r="r" b="b"/>
              <a:pathLst>
                <a:path w="120000" h="120000" extrusionOk="0">
                  <a:moveTo>
                    <a:pt x="120000" y="24475"/>
                  </a:moveTo>
                  <a:lnTo>
                    <a:pt x="39522" y="0"/>
                  </a:lnTo>
                  <a:lnTo>
                    <a:pt x="0" y="119999"/>
                  </a:lnTo>
                  <a:lnTo>
                    <a:pt x="120000" y="24475"/>
                  </a:lnTo>
                  <a:close/>
                </a:path>
              </a:pathLst>
            </a:custGeom>
            <a:gradFill>
              <a:gsLst>
                <a:gs pos="0">
                  <a:srgbClr val="FFFFFF"/>
                </a:gs>
                <a:gs pos="100000">
                  <a:schemeClr val="accent6"/>
                </a:gs>
              </a:gsLst>
              <a:lin ang="5400012" scaled="0"/>
            </a:gra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5" name="Google Shape;145;p17"/>
            <p:cNvSpPr/>
            <p:nvPr/>
          </p:nvSpPr>
          <p:spPr>
            <a:xfrm>
              <a:off x="-1235075" y="-5207000"/>
              <a:ext cx="12963600" cy="22121700"/>
            </a:xfrm>
            <a:custGeom>
              <a:avLst/>
              <a:gdLst/>
              <a:ahLst/>
              <a:cxnLst/>
              <a:rect l="l" t="t" r="r" b="b"/>
              <a:pathLst>
                <a:path w="120000" h="120000" extrusionOk="0">
                  <a:moveTo>
                    <a:pt x="120000" y="0"/>
                  </a:moveTo>
                  <a:lnTo>
                    <a:pt x="0" y="120000"/>
                  </a:lnTo>
                  <a:lnTo>
                    <a:pt x="120000" y="75677"/>
                  </a:lnTo>
                  <a:lnTo>
                    <a:pt x="120000" y="0"/>
                  </a:lnTo>
                  <a:close/>
                </a:path>
              </a:pathLst>
            </a:custGeom>
            <a:gradFill>
              <a:gsLst>
                <a:gs pos="0">
                  <a:srgbClr val="FFFFFF"/>
                </a:gs>
                <a:gs pos="100000">
                  <a:schemeClr val="accent6"/>
                </a:gs>
              </a:gsLst>
              <a:lin ang="5400012" scaled="0"/>
            </a:gra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6" name="Google Shape;146;p17"/>
            <p:cNvSpPr/>
            <p:nvPr/>
          </p:nvSpPr>
          <p:spPr>
            <a:xfrm>
              <a:off x="-6305550" y="-6897687"/>
              <a:ext cx="7785000" cy="8804400"/>
            </a:xfrm>
            <a:custGeom>
              <a:avLst/>
              <a:gdLst/>
              <a:ahLst/>
              <a:cxnLst/>
              <a:rect l="l" t="t" r="r" b="b"/>
              <a:pathLst>
                <a:path w="120000" h="120000" extrusionOk="0">
                  <a:moveTo>
                    <a:pt x="29828" y="0"/>
                  </a:moveTo>
                  <a:lnTo>
                    <a:pt x="120000" y="84493"/>
                  </a:lnTo>
                  <a:lnTo>
                    <a:pt x="21680" y="120000"/>
                  </a:lnTo>
                  <a:lnTo>
                    <a:pt x="0" y="0"/>
                  </a:lnTo>
                  <a:lnTo>
                    <a:pt x="29828" y="0"/>
                  </a:lnTo>
                  <a:close/>
                </a:path>
              </a:pathLst>
            </a:custGeom>
            <a:gradFill>
              <a:gsLst>
                <a:gs pos="0">
                  <a:srgbClr val="FFFFFF"/>
                </a:gs>
                <a:gs pos="100000">
                  <a:schemeClr val="accent6"/>
                </a:gs>
              </a:gsLst>
              <a:lin ang="5400012" scaled="0"/>
            </a:gra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7" name="Google Shape;147;p17"/>
            <p:cNvSpPr/>
            <p:nvPr/>
          </p:nvSpPr>
          <p:spPr>
            <a:xfrm>
              <a:off x="11728450" y="-6897687"/>
              <a:ext cx="6940500" cy="8770800"/>
            </a:xfrm>
            <a:custGeom>
              <a:avLst/>
              <a:gdLst/>
              <a:ahLst/>
              <a:cxnLst/>
              <a:rect l="l" t="t" r="r" b="b"/>
              <a:pathLst>
                <a:path w="120000" h="120000" extrusionOk="0">
                  <a:moveTo>
                    <a:pt x="120000" y="0"/>
                  </a:moveTo>
                  <a:lnTo>
                    <a:pt x="0" y="23131"/>
                  </a:lnTo>
                  <a:lnTo>
                    <a:pt x="118188" y="120000"/>
                  </a:lnTo>
                  <a:lnTo>
                    <a:pt x="120000" y="0"/>
                  </a:lnTo>
                  <a:close/>
                </a:path>
              </a:pathLst>
            </a:custGeom>
            <a:gradFill>
              <a:gsLst>
                <a:gs pos="0">
                  <a:srgbClr val="FFFFFF"/>
                </a:gs>
                <a:gs pos="100000">
                  <a:schemeClr val="accent6"/>
                </a:gs>
              </a:gsLst>
              <a:lin ang="5400012" scaled="0"/>
            </a:gra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8" name="Google Shape;148;p17"/>
            <p:cNvSpPr/>
            <p:nvPr/>
          </p:nvSpPr>
          <p:spPr>
            <a:xfrm>
              <a:off x="1479550" y="-6897687"/>
              <a:ext cx="5527800" cy="9791700"/>
            </a:xfrm>
            <a:custGeom>
              <a:avLst/>
              <a:gdLst/>
              <a:ahLst/>
              <a:cxnLst/>
              <a:rect l="l" t="t" r="r" b="b"/>
              <a:pathLst>
                <a:path w="120000" h="120000" extrusionOk="0">
                  <a:moveTo>
                    <a:pt x="0" y="75972"/>
                  </a:moveTo>
                  <a:lnTo>
                    <a:pt x="119999" y="119999"/>
                  </a:lnTo>
                  <a:lnTo>
                    <a:pt x="51211" y="0"/>
                  </a:lnTo>
                  <a:lnTo>
                    <a:pt x="32085" y="0"/>
                  </a:lnTo>
                  <a:lnTo>
                    <a:pt x="0" y="75972"/>
                  </a:lnTo>
                  <a:close/>
                </a:path>
              </a:pathLst>
            </a:custGeom>
            <a:gradFill>
              <a:gsLst>
                <a:gs pos="0">
                  <a:srgbClr val="FFFFFF"/>
                </a:gs>
                <a:gs pos="100000">
                  <a:schemeClr val="accent6"/>
                </a:gs>
              </a:gsLst>
              <a:lin ang="5400012" scaled="0"/>
            </a:gra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9" name="Google Shape;149;p17"/>
            <p:cNvSpPr/>
            <p:nvPr/>
          </p:nvSpPr>
          <p:spPr>
            <a:xfrm>
              <a:off x="-1373188" y="8743950"/>
              <a:ext cx="13101600" cy="13630200"/>
            </a:xfrm>
            <a:custGeom>
              <a:avLst/>
              <a:gdLst/>
              <a:ahLst/>
              <a:cxnLst/>
              <a:rect l="l" t="t" r="r" b="b"/>
              <a:pathLst>
                <a:path w="120000" h="120000" extrusionOk="0">
                  <a:moveTo>
                    <a:pt x="0" y="71642"/>
                  </a:moveTo>
                  <a:lnTo>
                    <a:pt x="120000" y="0"/>
                  </a:lnTo>
                  <a:lnTo>
                    <a:pt x="40000" y="120000"/>
                  </a:lnTo>
                  <a:lnTo>
                    <a:pt x="0" y="71642"/>
                  </a:lnTo>
                  <a:close/>
                </a:path>
              </a:pathLst>
            </a:custGeom>
            <a:gradFill>
              <a:gsLst>
                <a:gs pos="0">
                  <a:srgbClr val="FFFFFF"/>
                </a:gs>
                <a:gs pos="100000">
                  <a:schemeClr val="accent6"/>
                </a:gs>
              </a:gsLst>
              <a:lin ang="5400012" scaled="0"/>
            </a:gra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50" name="Google Shape;150;p17"/>
            <p:cNvSpPr/>
            <p:nvPr/>
          </p:nvSpPr>
          <p:spPr>
            <a:xfrm>
              <a:off x="2994025" y="8743950"/>
              <a:ext cx="8734500" cy="22331400"/>
            </a:xfrm>
            <a:custGeom>
              <a:avLst/>
              <a:gdLst/>
              <a:ahLst/>
              <a:cxnLst/>
              <a:rect l="l" t="t" r="r" b="b"/>
              <a:pathLst>
                <a:path w="120000" h="120000" extrusionOk="0">
                  <a:moveTo>
                    <a:pt x="0" y="73243"/>
                  </a:moveTo>
                  <a:lnTo>
                    <a:pt x="90468" y="119999"/>
                  </a:lnTo>
                  <a:lnTo>
                    <a:pt x="120000" y="0"/>
                  </a:lnTo>
                  <a:lnTo>
                    <a:pt x="0" y="73243"/>
                  </a:lnTo>
                  <a:close/>
                </a:path>
              </a:pathLst>
            </a:custGeom>
            <a:gradFill>
              <a:gsLst>
                <a:gs pos="0">
                  <a:srgbClr val="FFFFFF"/>
                </a:gs>
                <a:gs pos="100000">
                  <a:schemeClr val="accent6"/>
                </a:gs>
              </a:gsLst>
              <a:lin ang="5400012" scaled="0"/>
            </a:gra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51" name="Google Shape;151;p17"/>
            <p:cNvSpPr/>
            <p:nvPr/>
          </p:nvSpPr>
          <p:spPr>
            <a:xfrm>
              <a:off x="11728450" y="1873250"/>
              <a:ext cx="6835800" cy="13103100"/>
            </a:xfrm>
            <a:custGeom>
              <a:avLst/>
              <a:gdLst/>
              <a:ahLst/>
              <a:cxnLst/>
              <a:rect l="l" t="t" r="r" b="b"/>
              <a:pathLst>
                <a:path w="120000" h="120000" extrusionOk="0">
                  <a:moveTo>
                    <a:pt x="120000" y="0"/>
                  </a:moveTo>
                  <a:lnTo>
                    <a:pt x="37120" y="120000"/>
                  </a:lnTo>
                  <a:lnTo>
                    <a:pt x="0" y="62922"/>
                  </a:lnTo>
                  <a:lnTo>
                    <a:pt x="120000" y="0"/>
                  </a:lnTo>
                  <a:close/>
                </a:path>
              </a:pathLst>
            </a:custGeom>
            <a:gradFill>
              <a:gsLst>
                <a:gs pos="0">
                  <a:srgbClr val="FFFFFF"/>
                </a:gs>
                <a:gs pos="100000">
                  <a:schemeClr val="accent6"/>
                </a:gs>
              </a:gsLst>
              <a:lin ang="5400012" scaled="0"/>
            </a:gra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52" name="Google Shape;152;p17"/>
            <p:cNvSpPr/>
            <p:nvPr/>
          </p:nvSpPr>
          <p:spPr>
            <a:xfrm>
              <a:off x="3276600" y="-9293225"/>
              <a:ext cx="10882200" cy="2395500"/>
            </a:xfrm>
            <a:custGeom>
              <a:avLst/>
              <a:gdLst/>
              <a:ahLst/>
              <a:cxnLst/>
              <a:rect l="l" t="t" r="r" b="b"/>
              <a:pathLst>
                <a:path w="120000" h="120000" extrusionOk="0">
                  <a:moveTo>
                    <a:pt x="0" y="38807"/>
                  </a:moveTo>
                  <a:lnTo>
                    <a:pt x="119999" y="0"/>
                  </a:lnTo>
                  <a:lnTo>
                    <a:pt x="104490" y="120000"/>
                  </a:lnTo>
                  <a:lnTo>
                    <a:pt x="46231" y="120000"/>
                  </a:lnTo>
                  <a:lnTo>
                    <a:pt x="0" y="38807"/>
                  </a:lnTo>
                  <a:close/>
                </a:path>
              </a:pathLst>
            </a:custGeom>
            <a:gradFill>
              <a:gsLst>
                <a:gs pos="0">
                  <a:srgbClr val="FFFFFF"/>
                </a:gs>
                <a:gs pos="100000">
                  <a:schemeClr val="accent6"/>
                </a:gs>
              </a:gsLst>
              <a:lin ang="5400012" scaled="0"/>
            </a:gra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3" name="Google Shape;153;p17"/>
            <p:cNvSpPr/>
            <p:nvPr/>
          </p:nvSpPr>
          <p:spPr>
            <a:xfrm>
              <a:off x="7469187" y="-6897687"/>
              <a:ext cx="5283300" cy="1690800"/>
            </a:xfrm>
            <a:custGeom>
              <a:avLst/>
              <a:gdLst/>
              <a:ahLst/>
              <a:cxnLst/>
              <a:rect l="l" t="t" r="r" b="b"/>
              <a:pathLst>
                <a:path w="120000" h="120000" extrusionOk="0">
                  <a:moveTo>
                    <a:pt x="96742" y="120000"/>
                  </a:moveTo>
                  <a:lnTo>
                    <a:pt x="120000" y="0"/>
                  </a:lnTo>
                  <a:lnTo>
                    <a:pt x="0" y="0"/>
                  </a:lnTo>
                  <a:lnTo>
                    <a:pt x="96742" y="120000"/>
                  </a:lnTo>
                  <a:close/>
                </a:path>
              </a:pathLst>
            </a:custGeom>
            <a:gradFill>
              <a:gsLst>
                <a:gs pos="0">
                  <a:srgbClr val="FFFFFF"/>
                </a:gs>
                <a:gs pos="100000">
                  <a:schemeClr val="accent6"/>
                </a:gs>
              </a:gsLst>
              <a:lin ang="5400012" scaled="0"/>
            </a:gra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sp>
        <p:nvSpPr>
          <p:cNvPr id="154" name="Google Shape;154;p17"/>
          <p:cNvSpPr txBox="1">
            <a:spLocks noGrp="1"/>
          </p:cNvSpPr>
          <p:nvPr>
            <p:ph type="title"/>
          </p:nvPr>
        </p:nvSpPr>
        <p:spPr>
          <a:xfrm>
            <a:off x="892675" y="161200"/>
            <a:ext cx="7786200" cy="70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000"/>
              <a:buNone/>
            </a:pPr>
            <a:r>
              <a:rPr lang="en" sz="3600" b="1">
                <a:latin typeface="Calibri"/>
                <a:ea typeface="Calibri"/>
                <a:cs typeface="Calibri"/>
                <a:sym typeface="Calibri"/>
              </a:rPr>
              <a:t>Generative AI and Human Interaction</a:t>
            </a:r>
            <a:endParaRPr sz="3600" b="1">
              <a:latin typeface="Calibri"/>
              <a:ea typeface="Calibri"/>
              <a:cs typeface="Calibri"/>
              <a:sym typeface="Calibri"/>
            </a:endParaRPr>
          </a:p>
        </p:txBody>
      </p:sp>
      <p:sp>
        <p:nvSpPr>
          <p:cNvPr id="155" name="Google Shape;155;p17"/>
          <p:cNvSpPr/>
          <p:nvPr/>
        </p:nvSpPr>
        <p:spPr>
          <a:xfrm>
            <a:off x="0" y="1928808"/>
            <a:ext cx="9144000" cy="3214800"/>
          </a:xfrm>
          <a:prstGeom prst="rect">
            <a:avLst/>
          </a:prstGeom>
          <a:solidFill>
            <a:srgbClr val="0091EA">
              <a:alpha val="3255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56" name="Google Shape;156;p17"/>
          <p:cNvSpPr/>
          <p:nvPr/>
        </p:nvSpPr>
        <p:spPr>
          <a:xfrm>
            <a:off x="752400" y="955750"/>
            <a:ext cx="2188800" cy="10074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1">
                <a:solidFill>
                  <a:srgbClr val="263238"/>
                </a:solidFill>
                <a:latin typeface="Calibri"/>
                <a:ea typeface="Calibri"/>
                <a:cs typeface="Calibri"/>
                <a:sym typeface="Calibri"/>
              </a:rPr>
              <a:t>Visible Output</a:t>
            </a:r>
            <a:endParaRPr sz="1800" b="1" i="0" u="none" strike="noStrike" cap="none">
              <a:solidFill>
                <a:srgbClr val="263238"/>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
                <a:solidFill>
                  <a:srgbClr val="263238"/>
                </a:solidFill>
                <a:latin typeface="Calibri"/>
                <a:ea typeface="Calibri"/>
                <a:cs typeface="Calibri"/>
                <a:sym typeface="Calibri"/>
              </a:rPr>
              <a:t>Above the waterline represents the output that users see and interact with. </a:t>
            </a:r>
            <a:endParaRPr i="0" u="none" strike="noStrike" cap="none">
              <a:solidFill>
                <a:srgbClr val="263238"/>
              </a:solidFill>
              <a:latin typeface="Calibri"/>
              <a:ea typeface="Calibri"/>
              <a:cs typeface="Calibri"/>
              <a:sym typeface="Calibri"/>
            </a:endParaRPr>
          </a:p>
        </p:txBody>
      </p:sp>
      <p:sp>
        <p:nvSpPr>
          <p:cNvPr id="157" name="Google Shape;157;p17"/>
          <p:cNvSpPr/>
          <p:nvPr/>
        </p:nvSpPr>
        <p:spPr>
          <a:xfrm>
            <a:off x="1019100" y="2436250"/>
            <a:ext cx="2236800" cy="21129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 sz="1800" b="1">
                <a:solidFill>
                  <a:srgbClr val="263238"/>
                </a:solidFill>
                <a:latin typeface="Calibri"/>
                <a:ea typeface="Calibri"/>
                <a:cs typeface="Calibri"/>
                <a:sym typeface="Calibri"/>
              </a:rPr>
              <a:t>Data &amp; Learning</a:t>
            </a:r>
            <a:endParaRPr sz="1800" b="1" i="0" u="none" strike="noStrike" cap="none">
              <a:solidFill>
                <a:srgbClr val="263238"/>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
                <a:solidFill>
                  <a:srgbClr val="263238"/>
                </a:solidFill>
                <a:latin typeface="Calibri"/>
                <a:ea typeface="Calibri"/>
                <a:cs typeface="Calibri"/>
                <a:sym typeface="Calibri"/>
              </a:rPr>
              <a:t>Below the waterline symbolizes the vast amount of data and learning processes that power the generative AI. It is not visible to the user, but it is crucial to understanding how AI functions. </a:t>
            </a:r>
            <a:endParaRPr i="0" u="none" strike="noStrike" cap="none">
              <a:solidFill>
                <a:srgbClr val="263238"/>
              </a:solidFill>
              <a:latin typeface="Calibri"/>
              <a:ea typeface="Calibri"/>
              <a:cs typeface="Calibri"/>
              <a:sym typeface="Calibri"/>
            </a:endParaRPr>
          </a:p>
        </p:txBody>
      </p:sp>
      <p:sp>
        <p:nvSpPr>
          <p:cNvPr id="158" name="Google Shape;158;p17"/>
          <p:cNvSpPr txBox="1">
            <a:spLocks noGrp="1"/>
          </p:cNvSpPr>
          <p:nvPr>
            <p:ph type="sldNum" idx="12"/>
          </p:nvPr>
        </p:nvSpPr>
        <p:spPr>
          <a:xfrm>
            <a:off x="84043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6</a:t>
            </a:fld>
            <a:endParaRPr/>
          </a:p>
        </p:txBody>
      </p:sp>
      <p:sp>
        <p:nvSpPr>
          <p:cNvPr id="159" name="Google Shape;159;p17"/>
          <p:cNvSpPr/>
          <p:nvPr/>
        </p:nvSpPr>
        <p:spPr>
          <a:xfrm>
            <a:off x="5853475" y="2283700"/>
            <a:ext cx="3099600" cy="19074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 sz="1800" b="1">
                <a:solidFill>
                  <a:srgbClr val="263238"/>
                </a:solidFill>
                <a:latin typeface="Calibri"/>
                <a:ea typeface="Calibri"/>
                <a:cs typeface="Calibri"/>
                <a:sym typeface="Calibri"/>
              </a:rPr>
              <a:t>Adaptation &amp; Navigation</a:t>
            </a:r>
            <a:endParaRPr sz="1800" b="1" i="0" u="none" strike="noStrike" cap="none">
              <a:solidFill>
                <a:srgbClr val="263238"/>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
                <a:solidFill>
                  <a:srgbClr val="263238"/>
                </a:solidFill>
                <a:latin typeface="Calibri"/>
                <a:ea typeface="Calibri"/>
                <a:cs typeface="Calibri"/>
                <a:sym typeface="Calibri"/>
              </a:rPr>
              <a:t>The water itself that the iceberg is in symbolizes the vast environment in which the interaction takes place. Navigating the complexities of the environment is essential. This could be regulations, guidelines, and building best practices for responsible use of AI. </a:t>
            </a:r>
            <a:endParaRPr i="0" u="none" strike="noStrike" cap="none">
              <a:solidFill>
                <a:srgbClr val="263238"/>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3"/>
        <p:cNvGrpSpPr/>
        <p:nvPr/>
      </p:nvGrpSpPr>
      <p:grpSpPr>
        <a:xfrm>
          <a:off x="0" y="0"/>
          <a:ext cx="0" cy="0"/>
          <a:chOff x="0" y="0"/>
          <a:chExt cx="0" cy="0"/>
        </a:xfrm>
      </p:grpSpPr>
      <p:sp>
        <p:nvSpPr>
          <p:cNvPr id="164" name="Google Shape;164;p18"/>
          <p:cNvSpPr txBox="1">
            <a:spLocks noGrp="1"/>
          </p:cNvSpPr>
          <p:nvPr>
            <p:ph type="title"/>
          </p:nvPr>
        </p:nvSpPr>
        <p:spPr>
          <a:xfrm>
            <a:off x="798700" y="208025"/>
            <a:ext cx="7818000" cy="560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000"/>
              <a:buNone/>
            </a:pPr>
            <a:r>
              <a:rPr lang="en" sz="3600" b="1">
                <a:latin typeface="Calibri"/>
                <a:ea typeface="Calibri"/>
                <a:cs typeface="Calibri"/>
                <a:sym typeface="Calibri"/>
              </a:rPr>
              <a:t>Where Does Gen AI Fit in the Process?</a:t>
            </a:r>
            <a:endParaRPr sz="3600" b="1">
              <a:latin typeface="Calibri"/>
              <a:ea typeface="Calibri"/>
              <a:cs typeface="Calibri"/>
              <a:sym typeface="Calibri"/>
            </a:endParaRPr>
          </a:p>
        </p:txBody>
      </p:sp>
      <p:sp>
        <p:nvSpPr>
          <p:cNvPr id="165" name="Google Shape;165;p18"/>
          <p:cNvSpPr txBox="1">
            <a:spLocks noGrp="1"/>
          </p:cNvSpPr>
          <p:nvPr>
            <p:ph type="sldNum" idx="12"/>
          </p:nvPr>
        </p:nvSpPr>
        <p:spPr>
          <a:xfrm>
            <a:off x="84043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7</a:t>
            </a:fld>
            <a:endParaRPr/>
          </a:p>
        </p:txBody>
      </p:sp>
      <p:grpSp>
        <p:nvGrpSpPr>
          <p:cNvPr id="166" name="Google Shape;166;p18"/>
          <p:cNvGrpSpPr/>
          <p:nvPr/>
        </p:nvGrpSpPr>
        <p:grpSpPr>
          <a:xfrm>
            <a:off x="4229018" y="1372101"/>
            <a:ext cx="3182067" cy="2902593"/>
            <a:chOff x="2902488" y="902232"/>
            <a:chExt cx="3339000" cy="3339000"/>
          </a:xfrm>
        </p:grpSpPr>
        <p:sp>
          <p:nvSpPr>
            <p:cNvPr id="167" name="Google Shape;167;p18"/>
            <p:cNvSpPr/>
            <p:nvPr/>
          </p:nvSpPr>
          <p:spPr>
            <a:xfrm rot="-5400000">
              <a:off x="2902488" y="902232"/>
              <a:ext cx="3339000" cy="3339000"/>
            </a:xfrm>
            <a:prstGeom prst="ellipse">
              <a:avLst/>
            </a:prstGeom>
            <a:noFill/>
            <a:ln w="19050" cap="flat" cmpd="sng">
              <a:solidFill>
                <a:srgbClr val="0D5CDF"/>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8"/>
            <p:cNvSpPr/>
            <p:nvPr/>
          </p:nvSpPr>
          <p:spPr>
            <a:xfrm>
              <a:off x="3123738" y="1123632"/>
              <a:ext cx="2896500" cy="2896200"/>
            </a:xfrm>
            <a:prstGeom prst="pie">
              <a:avLst>
                <a:gd name="adj1" fmla="val 1811602"/>
                <a:gd name="adj2" fmla="val 16214886"/>
              </a:avLst>
            </a:prstGeom>
            <a:solidFill>
              <a:srgbClr val="A1C2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18"/>
          <p:cNvGrpSpPr/>
          <p:nvPr/>
        </p:nvGrpSpPr>
        <p:grpSpPr>
          <a:xfrm>
            <a:off x="4954775" y="2034117"/>
            <a:ext cx="1730553" cy="1578562"/>
            <a:chOff x="3664038" y="1663782"/>
            <a:chExt cx="1815900" cy="1815900"/>
          </a:xfrm>
        </p:grpSpPr>
        <p:sp>
          <p:nvSpPr>
            <p:cNvPr id="170" name="Google Shape;170;p18"/>
            <p:cNvSpPr/>
            <p:nvPr/>
          </p:nvSpPr>
          <p:spPr>
            <a:xfrm>
              <a:off x="3664038" y="1663782"/>
              <a:ext cx="1815900" cy="1815900"/>
            </a:xfrm>
            <a:prstGeom prst="ellipse">
              <a:avLst/>
            </a:prstGeom>
            <a:solidFill>
              <a:srgbClr val="0C57D3"/>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8"/>
            <p:cNvSpPr txBox="1"/>
            <p:nvPr/>
          </p:nvSpPr>
          <p:spPr>
            <a:xfrm>
              <a:off x="3900000" y="1965975"/>
              <a:ext cx="1344000" cy="12612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b="1">
                  <a:solidFill>
                    <a:srgbClr val="FFFFFF"/>
                  </a:solidFill>
                  <a:latin typeface="Roboto"/>
                  <a:ea typeface="Roboto"/>
                  <a:cs typeface="Roboto"/>
                  <a:sym typeface="Roboto"/>
                </a:rPr>
                <a:t>Brainstorming</a:t>
              </a:r>
              <a:endParaRPr sz="1200" b="1">
                <a:solidFill>
                  <a:srgbClr val="FFFFFF"/>
                </a:solidFill>
                <a:latin typeface="Roboto"/>
                <a:ea typeface="Roboto"/>
                <a:cs typeface="Roboto"/>
                <a:sym typeface="Roboto"/>
              </a:endParaRPr>
            </a:p>
            <a:p>
              <a:pPr marL="0" lvl="0" indent="0" algn="ctr" rtl="0">
                <a:lnSpc>
                  <a:spcPct val="115000"/>
                </a:lnSpc>
                <a:spcBef>
                  <a:spcPts val="0"/>
                </a:spcBef>
                <a:spcAft>
                  <a:spcPts val="0"/>
                </a:spcAft>
                <a:buNone/>
              </a:pPr>
              <a:r>
                <a:rPr lang="en" sz="1200" b="1">
                  <a:solidFill>
                    <a:srgbClr val="FFFFFF"/>
                  </a:solidFill>
                  <a:latin typeface="Roboto"/>
                  <a:ea typeface="Roboto"/>
                  <a:cs typeface="Roboto"/>
                  <a:sym typeface="Roboto"/>
                </a:rPr>
                <a:t>Drafting</a:t>
              </a:r>
              <a:endParaRPr sz="1200" b="1">
                <a:solidFill>
                  <a:srgbClr val="FFFFFF"/>
                </a:solidFill>
                <a:latin typeface="Roboto"/>
                <a:ea typeface="Roboto"/>
                <a:cs typeface="Roboto"/>
                <a:sym typeface="Roboto"/>
              </a:endParaRPr>
            </a:p>
            <a:p>
              <a:pPr marL="0" lvl="0" indent="0" algn="ctr" rtl="0">
                <a:lnSpc>
                  <a:spcPct val="115000"/>
                </a:lnSpc>
                <a:spcBef>
                  <a:spcPts val="0"/>
                </a:spcBef>
                <a:spcAft>
                  <a:spcPts val="0"/>
                </a:spcAft>
                <a:buNone/>
              </a:pPr>
              <a:r>
                <a:rPr lang="en" sz="1200" b="1">
                  <a:solidFill>
                    <a:srgbClr val="FFFFFF"/>
                  </a:solidFill>
                  <a:latin typeface="Roboto"/>
                  <a:ea typeface="Roboto"/>
                  <a:cs typeface="Roboto"/>
                  <a:sym typeface="Roboto"/>
                </a:rPr>
                <a:t>Feedback Loops</a:t>
              </a:r>
              <a:endParaRPr sz="1200" b="1">
                <a:solidFill>
                  <a:srgbClr val="FFFFFF"/>
                </a:solidFill>
                <a:latin typeface="Roboto"/>
                <a:ea typeface="Roboto"/>
                <a:cs typeface="Roboto"/>
                <a:sym typeface="Roboto"/>
              </a:endParaRPr>
            </a:p>
            <a:p>
              <a:pPr marL="0" lvl="0" indent="0" algn="ctr" rtl="0">
                <a:lnSpc>
                  <a:spcPct val="115000"/>
                </a:lnSpc>
                <a:spcBef>
                  <a:spcPts val="0"/>
                </a:spcBef>
                <a:spcAft>
                  <a:spcPts val="0"/>
                </a:spcAft>
                <a:buNone/>
              </a:pPr>
              <a:r>
                <a:rPr lang="en" sz="1200" b="1">
                  <a:solidFill>
                    <a:srgbClr val="FFFFFF"/>
                  </a:solidFill>
                  <a:latin typeface="Roboto"/>
                  <a:ea typeface="Roboto"/>
                  <a:cs typeface="Roboto"/>
                  <a:sym typeface="Roboto"/>
                </a:rPr>
                <a:t>Refining</a:t>
              </a:r>
              <a:endParaRPr sz="1200" b="1">
                <a:solidFill>
                  <a:srgbClr val="FFFFFF"/>
                </a:solidFill>
                <a:latin typeface="Roboto"/>
                <a:ea typeface="Roboto"/>
                <a:cs typeface="Roboto"/>
                <a:sym typeface="Roboto"/>
              </a:endParaRPr>
            </a:p>
          </p:txBody>
        </p:sp>
      </p:grpSp>
      <p:grpSp>
        <p:nvGrpSpPr>
          <p:cNvPr id="172" name="Google Shape;172;p18"/>
          <p:cNvGrpSpPr/>
          <p:nvPr/>
        </p:nvGrpSpPr>
        <p:grpSpPr>
          <a:xfrm>
            <a:off x="5282709" y="975348"/>
            <a:ext cx="1105575" cy="928934"/>
            <a:chOff x="2825908" y="853971"/>
            <a:chExt cx="1160100" cy="1068600"/>
          </a:xfrm>
        </p:grpSpPr>
        <p:sp>
          <p:nvSpPr>
            <p:cNvPr id="173" name="Google Shape;173;p18"/>
            <p:cNvSpPr/>
            <p:nvPr/>
          </p:nvSpPr>
          <p:spPr>
            <a:xfrm>
              <a:off x="2859873" y="853971"/>
              <a:ext cx="1068600" cy="1068600"/>
            </a:xfrm>
            <a:prstGeom prst="ellipse">
              <a:avLst/>
            </a:prstGeom>
            <a:solidFill>
              <a:srgbClr val="094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8" descr="Instructional Designer Circle"/>
            <p:cNvSpPr txBox="1"/>
            <p:nvPr/>
          </p:nvSpPr>
          <p:spPr>
            <a:xfrm>
              <a:off x="2825908" y="1000817"/>
              <a:ext cx="1160100" cy="7749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b="1">
                  <a:solidFill>
                    <a:srgbClr val="FFFFFF"/>
                  </a:solidFill>
                  <a:latin typeface="Roboto"/>
                  <a:ea typeface="Roboto"/>
                  <a:cs typeface="Roboto"/>
                  <a:sym typeface="Roboto"/>
                </a:rPr>
                <a:t>Instructional Designer</a:t>
              </a:r>
              <a:endParaRPr sz="1200" b="1">
                <a:solidFill>
                  <a:srgbClr val="FFFFFF"/>
                </a:solidFill>
                <a:latin typeface="Roboto"/>
                <a:ea typeface="Roboto"/>
                <a:cs typeface="Roboto"/>
                <a:sym typeface="Roboto"/>
              </a:endParaRPr>
            </a:p>
          </p:txBody>
        </p:sp>
      </p:grpSp>
      <p:grpSp>
        <p:nvGrpSpPr>
          <p:cNvPr id="175" name="Google Shape;175;p18"/>
          <p:cNvGrpSpPr/>
          <p:nvPr/>
        </p:nvGrpSpPr>
        <p:grpSpPr>
          <a:xfrm>
            <a:off x="3931870" y="3097171"/>
            <a:ext cx="1018376" cy="928934"/>
            <a:chOff x="2859873" y="853971"/>
            <a:chExt cx="1068600" cy="1068600"/>
          </a:xfrm>
        </p:grpSpPr>
        <p:sp>
          <p:nvSpPr>
            <p:cNvPr id="176" name="Google Shape;176;p18"/>
            <p:cNvSpPr/>
            <p:nvPr/>
          </p:nvSpPr>
          <p:spPr>
            <a:xfrm>
              <a:off x="2859873" y="853971"/>
              <a:ext cx="1068600" cy="1068600"/>
            </a:xfrm>
            <a:prstGeom prst="ellipse">
              <a:avLst/>
            </a:prstGeom>
            <a:solidFill>
              <a:srgbClr val="094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8"/>
            <p:cNvSpPr txBox="1"/>
            <p:nvPr/>
          </p:nvSpPr>
          <p:spPr>
            <a:xfrm>
              <a:off x="3012800" y="1022197"/>
              <a:ext cx="762600" cy="732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b="1">
                  <a:solidFill>
                    <a:srgbClr val="FFFFFF"/>
                  </a:solidFill>
                  <a:latin typeface="Roboto"/>
                  <a:ea typeface="Roboto"/>
                  <a:cs typeface="Roboto"/>
                  <a:sym typeface="Roboto"/>
                </a:rPr>
                <a:t>Gen AI</a:t>
              </a:r>
              <a:endParaRPr sz="1200" b="1">
                <a:solidFill>
                  <a:srgbClr val="FFFFFF"/>
                </a:solidFill>
                <a:latin typeface="Roboto"/>
                <a:ea typeface="Roboto"/>
                <a:cs typeface="Roboto"/>
                <a:sym typeface="Roboto"/>
              </a:endParaRPr>
            </a:p>
          </p:txBody>
        </p:sp>
      </p:grpSp>
      <p:grpSp>
        <p:nvGrpSpPr>
          <p:cNvPr id="178" name="Google Shape;178;p18"/>
          <p:cNvGrpSpPr/>
          <p:nvPr/>
        </p:nvGrpSpPr>
        <p:grpSpPr>
          <a:xfrm>
            <a:off x="6685437" y="3090516"/>
            <a:ext cx="1018376" cy="928934"/>
            <a:chOff x="5214448" y="3234278"/>
            <a:chExt cx="1068600" cy="1068600"/>
          </a:xfrm>
        </p:grpSpPr>
        <p:sp>
          <p:nvSpPr>
            <p:cNvPr id="179" name="Google Shape;179;p18"/>
            <p:cNvSpPr/>
            <p:nvPr/>
          </p:nvSpPr>
          <p:spPr>
            <a:xfrm>
              <a:off x="5214448" y="3234278"/>
              <a:ext cx="1068600" cy="1068600"/>
            </a:xfrm>
            <a:prstGeom prst="ellipse">
              <a:avLst/>
            </a:prstGeom>
            <a:solidFill>
              <a:srgbClr val="094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8"/>
            <p:cNvSpPr txBox="1"/>
            <p:nvPr/>
          </p:nvSpPr>
          <p:spPr>
            <a:xfrm>
              <a:off x="5335081" y="3402515"/>
              <a:ext cx="822900" cy="732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100" b="1">
                  <a:solidFill>
                    <a:srgbClr val="FFFFFF"/>
                  </a:solidFill>
                  <a:latin typeface="Roboto"/>
                  <a:ea typeface="Roboto"/>
                  <a:cs typeface="Roboto"/>
                  <a:sym typeface="Roboto"/>
                </a:rPr>
                <a:t>Subject Matter Expert</a:t>
              </a:r>
              <a:endParaRPr sz="1100" b="1">
                <a:solidFill>
                  <a:srgbClr val="FFFFFF"/>
                </a:solidFill>
                <a:latin typeface="Roboto"/>
                <a:ea typeface="Roboto"/>
                <a:cs typeface="Roboto"/>
                <a:sym typeface="Roboto"/>
              </a:endParaRPr>
            </a:p>
          </p:txBody>
        </p:sp>
      </p:grpSp>
      <p:sp>
        <p:nvSpPr>
          <p:cNvPr id="181" name="Google Shape;181;p18"/>
          <p:cNvSpPr txBox="1"/>
          <p:nvPr/>
        </p:nvSpPr>
        <p:spPr>
          <a:xfrm>
            <a:off x="434350" y="1127750"/>
            <a:ext cx="3009900" cy="30327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Char char="●"/>
            </a:pPr>
            <a:r>
              <a:rPr lang="en" sz="1800">
                <a:solidFill>
                  <a:schemeClr val="dk1"/>
                </a:solidFill>
              </a:rPr>
              <a:t>Gen AI can be an additional contributor to the collaborative relationship between ID and SME</a:t>
            </a:r>
            <a:endParaRPr sz="1800">
              <a:solidFill>
                <a:schemeClr val="dk1"/>
              </a:solidFill>
            </a:endParaRPr>
          </a:p>
          <a:p>
            <a:pPr marL="0" lvl="0" indent="0" algn="l" rtl="0">
              <a:spcBef>
                <a:spcPts val="0"/>
              </a:spcBef>
              <a:spcAft>
                <a:spcPts val="0"/>
              </a:spcAft>
              <a:buNone/>
            </a:pPr>
            <a:endParaRPr sz="18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5"/>
        <p:cNvGrpSpPr/>
        <p:nvPr/>
      </p:nvGrpSpPr>
      <p:grpSpPr>
        <a:xfrm>
          <a:off x="0" y="0"/>
          <a:ext cx="0" cy="0"/>
          <a:chOff x="0" y="0"/>
          <a:chExt cx="0" cy="0"/>
        </a:xfrm>
      </p:grpSpPr>
      <p:sp>
        <p:nvSpPr>
          <p:cNvPr id="186" name="Google Shape;186;p19"/>
          <p:cNvSpPr txBox="1">
            <a:spLocks noGrp="1"/>
          </p:cNvSpPr>
          <p:nvPr>
            <p:ph type="title"/>
          </p:nvPr>
        </p:nvSpPr>
        <p:spPr>
          <a:xfrm>
            <a:off x="670550" y="308125"/>
            <a:ext cx="8384700" cy="70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000"/>
              <a:buNone/>
            </a:pPr>
            <a:r>
              <a:rPr lang="en" sz="3600" b="1">
                <a:latin typeface="Calibri"/>
                <a:ea typeface="Calibri"/>
                <a:cs typeface="Calibri"/>
                <a:sym typeface="Calibri"/>
              </a:rPr>
              <a:t>Gen AI Use Cases for Instructional Design</a:t>
            </a:r>
            <a:endParaRPr sz="3600" b="1">
              <a:latin typeface="Calibri"/>
              <a:ea typeface="Calibri"/>
              <a:cs typeface="Calibri"/>
              <a:sym typeface="Calibri"/>
            </a:endParaRPr>
          </a:p>
        </p:txBody>
      </p:sp>
      <p:sp>
        <p:nvSpPr>
          <p:cNvPr id="187" name="Google Shape;187;p19"/>
          <p:cNvSpPr txBox="1">
            <a:spLocks noGrp="1"/>
          </p:cNvSpPr>
          <p:nvPr>
            <p:ph type="body" idx="1"/>
          </p:nvPr>
        </p:nvSpPr>
        <p:spPr>
          <a:xfrm>
            <a:off x="786150" y="1543050"/>
            <a:ext cx="2419800" cy="1169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1800"/>
              <a:buNone/>
            </a:pPr>
            <a:r>
              <a:rPr lang="en" sz="2000" b="1"/>
              <a:t>Brainstorming</a:t>
            </a:r>
            <a:endParaRPr sz="2000" b="1"/>
          </a:p>
          <a:p>
            <a:pPr marL="0" lvl="0" indent="0" algn="l" rtl="0">
              <a:lnSpc>
                <a:spcPct val="100000"/>
              </a:lnSpc>
              <a:spcBef>
                <a:spcPts val="600"/>
              </a:spcBef>
              <a:spcAft>
                <a:spcPts val="0"/>
              </a:spcAft>
              <a:buSzPts val="1800"/>
              <a:buNone/>
            </a:pPr>
            <a:endParaRPr sz="1200"/>
          </a:p>
        </p:txBody>
      </p:sp>
      <p:sp>
        <p:nvSpPr>
          <p:cNvPr id="188" name="Google Shape;188;p19"/>
          <p:cNvSpPr txBox="1">
            <a:spLocks noGrp="1"/>
          </p:cNvSpPr>
          <p:nvPr>
            <p:ph type="body" idx="2"/>
          </p:nvPr>
        </p:nvSpPr>
        <p:spPr>
          <a:xfrm>
            <a:off x="3329989" y="1543050"/>
            <a:ext cx="2419800" cy="1169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1800"/>
              <a:buNone/>
            </a:pPr>
            <a:r>
              <a:rPr lang="en" sz="2000" b="1"/>
              <a:t>Alignment</a:t>
            </a:r>
            <a:endParaRPr sz="2000" b="1"/>
          </a:p>
          <a:p>
            <a:pPr marL="0" lvl="0" indent="0" algn="l" rtl="0">
              <a:lnSpc>
                <a:spcPct val="100000"/>
              </a:lnSpc>
              <a:spcBef>
                <a:spcPts val="600"/>
              </a:spcBef>
              <a:spcAft>
                <a:spcPts val="0"/>
              </a:spcAft>
              <a:buSzPts val="1800"/>
              <a:buNone/>
            </a:pPr>
            <a:endParaRPr sz="1200"/>
          </a:p>
        </p:txBody>
      </p:sp>
      <p:sp>
        <p:nvSpPr>
          <p:cNvPr id="189" name="Google Shape;189;p19"/>
          <p:cNvSpPr txBox="1">
            <a:spLocks noGrp="1"/>
          </p:cNvSpPr>
          <p:nvPr>
            <p:ph type="body" idx="3"/>
          </p:nvPr>
        </p:nvSpPr>
        <p:spPr>
          <a:xfrm>
            <a:off x="5873827" y="1543050"/>
            <a:ext cx="2419800" cy="1169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1800"/>
              <a:buNone/>
            </a:pPr>
            <a:r>
              <a:rPr lang="en" sz="2000" b="1"/>
              <a:t>Course &amp; Lesson Outlining</a:t>
            </a:r>
            <a:endParaRPr sz="2000" b="1"/>
          </a:p>
          <a:p>
            <a:pPr marL="0" lvl="0" indent="0" algn="l" rtl="0">
              <a:lnSpc>
                <a:spcPct val="100000"/>
              </a:lnSpc>
              <a:spcBef>
                <a:spcPts val="600"/>
              </a:spcBef>
              <a:spcAft>
                <a:spcPts val="0"/>
              </a:spcAft>
              <a:buSzPts val="1800"/>
              <a:buNone/>
            </a:pPr>
            <a:endParaRPr sz="1200"/>
          </a:p>
        </p:txBody>
      </p:sp>
      <p:sp>
        <p:nvSpPr>
          <p:cNvPr id="190" name="Google Shape;190;p19"/>
          <p:cNvSpPr txBox="1">
            <a:spLocks noGrp="1"/>
          </p:cNvSpPr>
          <p:nvPr>
            <p:ph type="body" idx="1"/>
          </p:nvPr>
        </p:nvSpPr>
        <p:spPr>
          <a:xfrm>
            <a:off x="675013" y="2804150"/>
            <a:ext cx="2419800" cy="1101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1800"/>
              <a:buNone/>
            </a:pPr>
            <a:r>
              <a:rPr lang="en" sz="2000" b="1"/>
              <a:t>Content Drafting &amp; Creation</a:t>
            </a:r>
            <a:endParaRPr sz="2000" b="1"/>
          </a:p>
          <a:p>
            <a:pPr marL="0" lvl="0" indent="0" algn="l" rtl="0">
              <a:lnSpc>
                <a:spcPct val="100000"/>
              </a:lnSpc>
              <a:spcBef>
                <a:spcPts val="600"/>
              </a:spcBef>
              <a:spcAft>
                <a:spcPts val="0"/>
              </a:spcAft>
              <a:buSzPts val="1800"/>
              <a:buNone/>
            </a:pPr>
            <a:endParaRPr sz="1200"/>
          </a:p>
        </p:txBody>
      </p:sp>
      <p:sp>
        <p:nvSpPr>
          <p:cNvPr id="191" name="Google Shape;191;p19"/>
          <p:cNvSpPr txBox="1">
            <a:spLocks noGrp="1"/>
          </p:cNvSpPr>
          <p:nvPr>
            <p:ph type="body" idx="2"/>
          </p:nvPr>
        </p:nvSpPr>
        <p:spPr>
          <a:xfrm>
            <a:off x="3218852" y="2804150"/>
            <a:ext cx="2419800" cy="1101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1800"/>
              <a:buNone/>
            </a:pPr>
            <a:r>
              <a:rPr lang="en" sz="2000" b="1"/>
              <a:t>Assessments &amp; Assignments</a:t>
            </a:r>
            <a:endParaRPr sz="2000" b="1"/>
          </a:p>
          <a:p>
            <a:pPr marL="0" lvl="0" indent="0" algn="l" rtl="0">
              <a:lnSpc>
                <a:spcPct val="100000"/>
              </a:lnSpc>
              <a:spcBef>
                <a:spcPts val="600"/>
              </a:spcBef>
              <a:spcAft>
                <a:spcPts val="0"/>
              </a:spcAft>
              <a:buSzPts val="1800"/>
              <a:buNone/>
            </a:pPr>
            <a:endParaRPr sz="1200"/>
          </a:p>
        </p:txBody>
      </p:sp>
      <p:sp>
        <p:nvSpPr>
          <p:cNvPr id="192" name="Google Shape;192;p19"/>
          <p:cNvSpPr txBox="1">
            <a:spLocks noGrp="1"/>
          </p:cNvSpPr>
          <p:nvPr>
            <p:ph type="body" idx="3"/>
          </p:nvPr>
        </p:nvSpPr>
        <p:spPr>
          <a:xfrm>
            <a:off x="5762688" y="2804150"/>
            <a:ext cx="2706300" cy="1101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1800"/>
              <a:buNone/>
            </a:pPr>
            <a:r>
              <a:rPr lang="en" sz="2000" b="1"/>
              <a:t>Rubrics &amp; Feedback</a:t>
            </a:r>
            <a:endParaRPr sz="2000" b="1"/>
          </a:p>
          <a:p>
            <a:pPr marL="0" lvl="0" indent="0" algn="l" rtl="0">
              <a:lnSpc>
                <a:spcPct val="100000"/>
              </a:lnSpc>
              <a:spcBef>
                <a:spcPts val="600"/>
              </a:spcBef>
              <a:spcAft>
                <a:spcPts val="0"/>
              </a:spcAft>
              <a:buSzPts val="1800"/>
              <a:buNone/>
            </a:pPr>
            <a:endParaRPr sz="1200"/>
          </a:p>
        </p:txBody>
      </p:sp>
      <p:grpSp>
        <p:nvGrpSpPr>
          <p:cNvPr id="193" name="Google Shape;193;p19"/>
          <p:cNvGrpSpPr/>
          <p:nvPr/>
        </p:nvGrpSpPr>
        <p:grpSpPr>
          <a:xfrm>
            <a:off x="3443165" y="1367936"/>
            <a:ext cx="359352" cy="242594"/>
            <a:chOff x="5247525" y="3007275"/>
            <a:chExt cx="517575" cy="384825"/>
          </a:xfrm>
        </p:grpSpPr>
        <p:sp>
          <p:nvSpPr>
            <p:cNvPr id="194" name="Google Shape;194;p19"/>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91EA"/>
                </a:solidFill>
                <a:latin typeface="Arial"/>
                <a:ea typeface="Arial"/>
                <a:cs typeface="Arial"/>
                <a:sym typeface="Arial"/>
              </a:endParaRPr>
            </a:p>
          </p:txBody>
        </p:sp>
        <p:sp>
          <p:nvSpPr>
            <p:cNvPr id="195" name="Google Shape;195;p19"/>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91EA"/>
                </a:solidFill>
                <a:latin typeface="Arial"/>
                <a:ea typeface="Arial"/>
                <a:cs typeface="Arial"/>
                <a:sym typeface="Arial"/>
              </a:endParaRPr>
            </a:p>
          </p:txBody>
        </p:sp>
      </p:grpSp>
      <p:grpSp>
        <p:nvGrpSpPr>
          <p:cNvPr id="196" name="Google Shape;196;p19"/>
          <p:cNvGrpSpPr/>
          <p:nvPr/>
        </p:nvGrpSpPr>
        <p:grpSpPr>
          <a:xfrm>
            <a:off x="5877385" y="2582307"/>
            <a:ext cx="296779" cy="282530"/>
            <a:chOff x="5961125" y="1623900"/>
            <a:chExt cx="427450" cy="448175"/>
          </a:xfrm>
        </p:grpSpPr>
        <p:sp>
          <p:nvSpPr>
            <p:cNvPr id="197" name="Google Shape;197;p19"/>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91EA"/>
                </a:solidFill>
                <a:latin typeface="Arial"/>
                <a:ea typeface="Arial"/>
                <a:cs typeface="Arial"/>
                <a:sym typeface="Arial"/>
              </a:endParaRPr>
            </a:p>
          </p:txBody>
        </p:sp>
        <p:sp>
          <p:nvSpPr>
            <p:cNvPr id="198" name="Google Shape;198;p19"/>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91EA"/>
                </a:solidFill>
                <a:latin typeface="Arial"/>
                <a:ea typeface="Arial"/>
                <a:cs typeface="Arial"/>
                <a:sym typeface="Arial"/>
              </a:endParaRPr>
            </a:p>
          </p:txBody>
        </p:sp>
        <p:sp>
          <p:nvSpPr>
            <p:cNvPr id="199" name="Google Shape;199;p19"/>
            <p:cNvSpPr/>
            <p:nvPr/>
          </p:nvSpPr>
          <p:spPr>
            <a:xfrm>
              <a:off x="6107250" y="1824850"/>
              <a:ext cx="84650" cy="8465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91EA"/>
                </a:solidFill>
                <a:latin typeface="Arial"/>
                <a:ea typeface="Arial"/>
                <a:cs typeface="Arial"/>
                <a:sym typeface="Arial"/>
              </a:endParaRPr>
            </a:p>
          </p:txBody>
        </p:sp>
        <p:sp>
          <p:nvSpPr>
            <p:cNvPr id="200" name="Google Shape;200;p19"/>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91EA"/>
                </a:solidFill>
                <a:latin typeface="Arial"/>
                <a:ea typeface="Arial"/>
                <a:cs typeface="Arial"/>
                <a:sym typeface="Arial"/>
              </a:endParaRPr>
            </a:p>
          </p:txBody>
        </p:sp>
        <p:sp>
          <p:nvSpPr>
            <p:cNvPr id="201" name="Google Shape;201;p19"/>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91EA"/>
                </a:solidFill>
                <a:latin typeface="Arial"/>
                <a:ea typeface="Arial"/>
                <a:cs typeface="Arial"/>
                <a:sym typeface="Arial"/>
              </a:endParaRPr>
            </a:p>
          </p:txBody>
        </p:sp>
        <p:sp>
          <p:nvSpPr>
            <p:cNvPr id="202" name="Google Shape;202;p19"/>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91EA"/>
                </a:solidFill>
                <a:latin typeface="Arial"/>
                <a:ea typeface="Arial"/>
                <a:cs typeface="Arial"/>
                <a:sym typeface="Arial"/>
              </a:endParaRPr>
            </a:p>
          </p:txBody>
        </p:sp>
        <p:sp>
          <p:nvSpPr>
            <p:cNvPr id="203" name="Google Shape;203;p19"/>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91EA"/>
                </a:solidFill>
                <a:latin typeface="Arial"/>
                <a:ea typeface="Arial"/>
                <a:cs typeface="Arial"/>
                <a:sym typeface="Arial"/>
              </a:endParaRPr>
            </a:p>
          </p:txBody>
        </p:sp>
      </p:grpSp>
      <p:sp>
        <p:nvSpPr>
          <p:cNvPr id="204" name="Google Shape;204;p19"/>
          <p:cNvSpPr txBox="1">
            <a:spLocks noGrp="1"/>
          </p:cNvSpPr>
          <p:nvPr>
            <p:ph type="sldNum" idx="12"/>
          </p:nvPr>
        </p:nvSpPr>
        <p:spPr>
          <a:xfrm>
            <a:off x="84043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8</a:t>
            </a:fld>
            <a:endParaRPr/>
          </a:p>
        </p:txBody>
      </p:sp>
      <p:grpSp>
        <p:nvGrpSpPr>
          <p:cNvPr id="205" name="Google Shape;205;p19"/>
          <p:cNvGrpSpPr/>
          <p:nvPr/>
        </p:nvGrpSpPr>
        <p:grpSpPr>
          <a:xfrm>
            <a:off x="794862" y="2602227"/>
            <a:ext cx="251109" cy="282532"/>
            <a:chOff x="590250" y="244200"/>
            <a:chExt cx="407975" cy="532175"/>
          </a:xfrm>
        </p:grpSpPr>
        <p:sp>
          <p:nvSpPr>
            <p:cNvPr id="206" name="Google Shape;206;p19"/>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07" name="Google Shape;207;p19"/>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08" name="Google Shape;208;p19"/>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09" name="Google Shape;209;p19"/>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10" name="Google Shape;210;p19"/>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11" name="Google Shape;211;p19"/>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12" name="Google Shape;212;p19"/>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13" name="Google Shape;213;p19"/>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14" name="Google Shape;214;p19"/>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15" name="Google Shape;215;p19"/>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16" name="Google Shape;216;p19"/>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17" name="Google Shape;217;p19"/>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18" name="Google Shape;218;p19"/>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19" name="Google Shape;219;p19"/>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220" name="Google Shape;220;p19"/>
          <p:cNvGrpSpPr/>
          <p:nvPr/>
        </p:nvGrpSpPr>
        <p:grpSpPr>
          <a:xfrm>
            <a:off x="873720" y="1360837"/>
            <a:ext cx="178400" cy="256809"/>
            <a:chOff x="6718575" y="2318625"/>
            <a:chExt cx="256950" cy="407375"/>
          </a:xfrm>
        </p:grpSpPr>
        <p:sp>
          <p:nvSpPr>
            <p:cNvPr id="221" name="Google Shape;221;p19"/>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91EA"/>
                </a:solidFill>
                <a:latin typeface="Arial"/>
                <a:ea typeface="Arial"/>
                <a:cs typeface="Arial"/>
                <a:sym typeface="Arial"/>
              </a:endParaRPr>
            </a:p>
          </p:txBody>
        </p:sp>
        <p:sp>
          <p:nvSpPr>
            <p:cNvPr id="222" name="Google Shape;222;p19"/>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91EA"/>
                </a:solidFill>
                <a:latin typeface="Arial"/>
                <a:ea typeface="Arial"/>
                <a:cs typeface="Arial"/>
                <a:sym typeface="Arial"/>
              </a:endParaRPr>
            </a:p>
          </p:txBody>
        </p:sp>
        <p:sp>
          <p:nvSpPr>
            <p:cNvPr id="223" name="Google Shape;223;p19"/>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91EA"/>
                </a:solidFill>
                <a:latin typeface="Arial"/>
                <a:ea typeface="Arial"/>
                <a:cs typeface="Arial"/>
                <a:sym typeface="Arial"/>
              </a:endParaRPr>
            </a:p>
          </p:txBody>
        </p:sp>
        <p:sp>
          <p:nvSpPr>
            <p:cNvPr id="224" name="Google Shape;224;p19"/>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91EA"/>
                </a:solidFill>
                <a:latin typeface="Arial"/>
                <a:ea typeface="Arial"/>
                <a:cs typeface="Arial"/>
                <a:sym typeface="Arial"/>
              </a:endParaRPr>
            </a:p>
          </p:txBody>
        </p:sp>
        <p:sp>
          <p:nvSpPr>
            <p:cNvPr id="225" name="Google Shape;225;p19"/>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91EA"/>
                </a:solidFill>
                <a:latin typeface="Arial"/>
                <a:ea typeface="Arial"/>
                <a:cs typeface="Arial"/>
                <a:sym typeface="Arial"/>
              </a:endParaRPr>
            </a:p>
          </p:txBody>
        </p:sp>
        <p:sp>
          <p:nvSpPr>
            <p:cNvPr id="226" name="Google Shape;226;p19"/>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91EA"/>
                </a:solidFill>
                <a:latin typeface="Arial"/>
                <a:ea typeface="Arial"/>
                <a:cs typeface="Arial"/>
                <a:sym typeface="Arial"/>
              </a:endParaRPr>
            </a:p>
          </p:txBody>
        </p:sp>
        <p:sp>
          <p:nvSpPr>
            <p:cNvPr id="227" name="Google Shape;227;p19"/>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91EA"/>
                </a:solidFill>
                <a:latin typeface="Arial"/>
                <a:ea typeface="Arial"/>
                <a:cs typeface="Arial"/>
                <a:sym typeface="Arial"/>
              </a:endParaRPr>
            </a:p>
          </p:txBody>
        </p:sp>
        <p:sp>
          <p:nvSpPr>
            <p:cNvPr id="228" name="Google Shape;228;p19"/>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91EA"/>
                </a:solidFill>
                <a:latin typeface="Arial"/>
                <a:ea typeface="Arial"/>
                <a:cs typeface="Arial"/>
                <a:sym typeface="Arial"/>
              </a:endParaRPr>
            </a:p>
          </p:txBody>
        </p:sp>
      </p:grpSp>
      <p:grpSp>
        <p:nvGrpSpPr>
          <p:cNvPr id="229" name="Google Shape;229;p19"/>
          <p:cNvGrpSpPr/>
          <p:nvPr/>
        </p:nvGrpSpPr>
        <p:grpSpPr>
          <a:xfrm>
            <a:off x="5988531" y="1360825"/>
            <a:ext cx="251083" cy="256813"/>
            <a:chOff x="3927500" y="301425"/>
            <a:chExt cx="461550" cy="411625"/>
          </a:xfrm>
        </p:grpSpPr>
        <p:sp>
          <p:nvSpPr>
            <p:cNvPr id="230" name="Google Shape;230;p19"/>
            <p:cNvSpPr/>
            <p:nvPr/>
          </p:nvSpPr>
          <p:spPr>
            <a:xfrm>
              <a:off x="4080925" y="302050"/>
              <a:ext cx="154075" cy="411000"/>
            </a:xfrm>
            <a:custGeom>
              <a:avLst/>
              <a:gdLst/>
              <a:ahLst/>
              <a:cxnLst/>
              <a:rect l="l" t="t" r="r" b="b"/>
              <a:pathLst>
                <a:path w="6163" h="16440" fill="none" extrusionOk="0">
                  <a:moveTo>
                    <a:pt x="6162" y="3118"/>
                  </a:moveTo>
                  <a:lnTo>
                    <a:pt x="0" y="0"/>
                  </a:lnTo>
                  <a:lnTo>
                    <a:pt x="0" y="13322"/>
                  </a:lnTo>
                  <a:lnTo>
                    <a:pt x="6162" y="16440"/>
                  </a:lnTo>
                  <a:lnTo>
                    <a:pt x="6162" y="3118"/>
                  </a:lnTo>
                  <a:close/>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31" name="Google Shape;231;p19"/>
            <p:cNvSpPr/>
            <p:nvPr/>
          </p:nvSpPr>
          <p:spPr>
            <a:xfrm>
              <a:off x="3927500" y="301425"/>
              <a:ext cx="153450" cy="406150"/>
            </a:xfrm>
            <a:custGeom>
              <a:avLst/>
              <a:gdLst/>
              <a:ahLst/>
              <a:cxnLst/>
              <a:rect l="l" t="t" r="r" b="b"/>
              <a:pathLst>
                <a:path w="6138" h="16246" fill="none" extrusionOk="0">
                  <a:moveTo>
                    <a:pt x="6137" y="1"/>
                  </a:moveTo>
                  <a:lnTo>
                    <a:pt x="536" y="2850"/>
                  </a:lnTo>
                  <a:lnTo>
                    <a:pt x="536" y="2850"/>
                  </a:lnTo>
                  <a:lnTo>
                    <a:pt x="414" y="2899"/>
                  </a:lnTo>
                  <a:lnTo>
                    <a:pt x="317" y="2997"/>
                  </a:lnTo>
                  <a:lnTo>
                    <a:pt x="219" y="3094"/>
                  </a:lnTo>
                  <a:lnTo>
                    <a:pt x="146" y="3216"/>
                  </a:lnTo>
                  <a:lnTo>
                    <a:pt x="73" y="3313"/>
                  </a:lnTo>
                  <a:lnTo>
                    <a:pt x="24" y="3435"/>
                  </a:lnTo>
                  <a:lnTo>
                    <a:pt x="0" y="3557"/>
                  </a:lnTo>
                  <a:lnTo>
                    <a:pt x="0" y="3679"/>
                  </a:lnTo>
                  <a:lnTo>
                    <a:pt x="0" y="15880"/>
                  </a:lnTo>
                  <a:lnTo>
                    <a:pt x="0" y="15880"/>
                  </a:lnTo>
                  <a:lnTo>
                    <a:pt x="0" y="16002"/>
                  </a:lnTo>
                  <a:lnTo>
                    <a:pt x="49" y="16075"/>
                  </a:lnTo>
                  <a:lnTo>
                    <a:pt x="97" y="16148"/>
                  </a:lnTo>
                  <a:lnTo>
                    <a:pt x="170" y="16197"/>
                  </a:lnTo>
                  <a:lnTo>
                    <a:pt x="244" y="16221"/>
                  </a:lnTo>
                  <a:lnTo>
                    <a:pt x="341" y="16246"/>
                  </a:lnTo>
                  <a:lnTo>
                    <a:pt x="463" y="16221"/>
                  </a:lnTo>
                  <a:lnTo>
                    <a:pt x="560" y="16173"/>
                  </a:lnTo>
                  <a:lnTo>
                    <a:pt x="6137" y="13323"/>
                  </a:lnTo>
                  <a:lnTo>
                    <a:pt x="6137" y="1"/>
                  </a:lnTo>
                  <a:close/>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32" name="Google Shape;232;p19"/>
            <p:cNvSpPr/>
            <p:nvPr/>
          </p:nvSpPr>
          <p:spPr>
            <a:xfrm>
              <a:off x="4234975" y="306925"/>
              <a:ext cx="154075" cy="405525"/>
            </a:xfrm>
            <a:custGeom>
              <a:avLst/>
              <a:gdLst/>
              <a:ahLst/>
              <a:cxnLst/>
              <a:rect l="l" t="t" r="r" b="b"/>
              <a:pathLst>
                <a:path w="6163" h="16221" fill="none" extrusionOk="0">
                  <a:moveTo>
                    <a:pt x="5578" y="49"/>
                  </a:moveTo>
                  <a:lnTo>
                    <a:pt x="0" y="2898"/>
                  </a:lnTo>
                  <a:lnTo>
                    <a:pt x="0" y="16221"/>
                  </a:lnTo>
                  <a:lnTo>
                    <a:pt x="5626" y="13371"/>
                  </a:lnTo>
                  <a:lnTo>
                    <a:pt x="5626" y="13371"/>
                  </a:lnTo>
                  <a:lnTo>
                    <a:pt x="5724" y="13322"/>
                  </a:lnTo>
                  <a:lnTo>
                    <a:pt x="5845" y="13225"/>
                  </a:lnTo>
                  <a:lnTo>
                    <a:pt x="5918" y="13127"/>
                  </a:lnTo>
                  <a:lnTo>
                    <a:pt x="6016" y="13030"/>
                  </a:lnTo>
                  <a:lnTo>
                    <a:pt x="6065" y="12908"/>
                  </a:lnTo>
                  <a:lnTo>
                    <a:pt x="6113" y="12786"/>
                  </a:lnTo>
                  <a:lnTo>
                    <a:pt x="6138" y="12665"/>
                  </a:lnTo>
                  <a:lnTo>
                    <a:pt x="6162" y="12543"/>
                  </a:lnTo>
                  <a:lnTo>
                    <a:pt x="6162" y="341"/>
                  </a:lnTo>
                  <a:lnTo>
                    <a:pt x="6162" y="341"/>
                  </a:lnTo>
                  <a:lnTo>
                    <a:pt x="6138" y="219"/>
                  </a:lnTo>
                  <a:lnTo>
                    <a:pt x="6113" y="146"/>
                  </a:lnTo>
                  <a:lnTo>
                    <a:pt x="6065" y="73"/>
                  </a:lnTo>
                  <a:lnTo>
                    <a:pt x="5992" y="24"/>
                  </a:lnTo>
                  <a:lnTo>
                    <a:pt x="5894" y="0"/>
                  </a:lnTo>
                  <a:lnTo>
                    <a:pt x="5797" y="0"/>
                  </a:lnTo>
                  <a:lnTo>
                    <a:pt x="5699" y="0"/>
                  </a:lnTo>
                  <a:lnTo>
                    <a:pt x="5578" y="49"/>
                  </a:lnTo>
                  <a:lnTo>
                    <a:pt x="5578" y="49"/>
                  </a:lnTo>
                  <a:close/>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33" name="Google Shape;233;p19"/>
            <p:cNvSpPr/>
            <p:nvPr/>
          </p:nvSpPr>
          <p:spPr>
            <a:xfrm>
              <a:off x="4295850" y="442075"/>
              <a:ext cx="46300" cy="26225"/>
            </a:xfrm>
            <a:custGeom>
              <a:avLst/>
              <a:gdLst/>
              <a:ahLst/>
              <a:cxnLst/>
              <a:rect l="l" t="t" r="r" b="b"/>
              <a:pathLst>
                <a:path w="1852" h="1049" fill="none" extrusionOk="0">
                  <a:moveTo>
                    <a:pt x="1" y="1"/>
                  </a:moveTo>
                  <a:lnTo>
                    <a:pt x="1852" y="1048"/>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34" name="Google Shape;234;p19"/>
            <p:cNvSpPr/>
            <p:nvPr/>
          </p:nvSpPr>
          <p:spPr>
            <a:xfrm>
              <a:off x="4296475" y="415900"/>
              <a:ext cx="45075" cy="78575"/>
            </a:xfrm>
            <a:custGeom>
              <a:avLst/>
              <a:gdLst/>
              <a:ahLst/>
              <a:cxnLst/>
              <a:rect l="l" t="t" r="r" b="b"/>
              <a:pathLst>
                <a:path w="1803" h="3143" fill="none" extrusionOk="0">
                  <a:moveTo>
                    <a:pt x="1802" y="1"/>
                  </a:moveTo>
                  <a:lnTo>
                    <a:pt x="0" y="3142"/>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35" name="Google Shape;235;p19"/>
            <p:cNvSpPr/>
            <p:nvPr/>
          </p:nvSpPr>
          <p:spPr>
            <a:xfrm>
              <a:off x="3968275" y="590050"/>
              <a:ext cx="25" cy="6100"/>
            </a:xfrm>
            <a:custGeom>
              <a:avLst/>
              <a:gdLst/>
              <a:ahLst/>
              <a:cxnLst/>
              <a:rect l="l" t="t" r="r" b="b"/>
              <a:pathLst>
                <a:path w="1" h="244" fill="none" extrusionOk="0">
                  <a:moveTo>
                    <a:pt x="1" y="244"/>
                  </a:moveTo>
                  <a:lnTo>
                    <a:pt x="1" y="244"/>
                  </a:lnTo>
                  <a:lnTo>
                    <a:pt x="1" y="0"/>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36" name="Google Shape;236;p19"/>
            <p:cNvSpPr/>
            <p:nvPr/>
          </p:nvSpPr>
          <p:spPr>
            <a:xfrm>
              <a:off x="3970725" y="558375"/>
              <a:ext cx="1850" cy="12200"/>
            </a:xfrm>
            <a:custGeom>
              <a:avLst/>
              <a:gdLst/>
              <a:ahLst/>
              <a:cxnLst/>
              <a:rect l="l" t="t" r="r" b="b"/>
              <a:pathLst>
                <a:path w="74" h="488" fill="none" extrusionOk="0">
                  <a:moveTo>
                    <a:pt x="0" y="488"/>
                  </a:moveTo>
                  <a:lnTo>
                    <a:pt x="73" y="1"/>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37" name="Google Shape;237;p19"/>
            <p:cNvSpPr/>
            <p:nvPr/>
          </p:nvSpPr>
          <p:spPr>
            <a:xfrm>
              <a:off x="3976200" y="527325"/>
              <a:ext cx="3675" cy="12200"/>
            </a:xfrm>
            <a:custGeom>
              <a:avLst/>
              <a:gdLst/>
              <a:ahLst/>
              <a:cxnLst/>
              <a:rect l="l" t="t" r="r" b="b"/>
              <a:pathLst>
                <a:path w="147" h="488" fill="none" extrusionOk="0">
                  <a:moveTo>
                    <a:pt x="0" y="488"/>
                  </a:moveTo>
                  <a:lnTo>
                    <a:pt x="98" y="147"/>
                  </a:lnTo>
                  <a:lnTo>
                    <a:pt x="147" y="1"/>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38" name="Google Shape;238;p19"/>
            <p:cNvSpPr/>
            <p:nvPr/>
          </p:nvSpPr>
          <p:spPr>
            <a:xfrm>
              <a:off x="3985950" y="498100"/>
              <a:ext cx="4875" cy="10975"/>
            </a:xfrm>
            <a:custGeom>
              <a:avLst/>
              <a:gdLst/>
              <a:ahLst/>
              <a:cxnLst/>
              <a:rect l="l" t="t" r="r" b="b"/>
              <a:pathLst>
                <a:path w="195" h="439" fill="none" extrusionOk="0">
                  <a:moveTo>
                    <a:pt x="0" y="439"/>
                  </a:moveTo>
                  <a:lnTo>
                    <a:pt x="195" y="25"/>
                  </a:lnTo>
                  <a:lnTo>
                    <a:pt x="195" y="1"/>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39" name="Google Shape;239;p19"/>
            <p:cNvSpPr/>
            <p:nvPr/>
          </p:nvSpPr>
          <p:spPr>
            <a:xfrm>
              <a:off x="4000550" y="471300"/>
              <a:ext cx="7325" cy="9775"/>
            </a:xfrm>
            <a:custGeom>
              <a:avLst/>
              <a:gdLst/>
              <a:ahLst/>
              <a:cxnLst/>
              <a:rect l="l" t="t" r="r" b="b"/>
              <a:pathLst>
                <a:path w="293" h="391" fill="none" extrusionOk="0">
                  <a:moveTo>
                    <a:pt x="1" y="391"/>
                  </a:moveTo>
                  <a:lnTo>
                    <a:pt x="74" y="269"/>
                  </a:lnTo>
                  <a:lnTo>
                    <a:pt x="293" y="1"/>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40" name="Google Shape;240;p19"/>
            <p:cNvSpPr/>
            <p:nvPr/>
          </p:nvSpPr>
          <p:spPr>
            <a:xfrm>
              <a:off x="4021250" y="450600"/>
              <a:ext cx="10375" cy="6725"/>
            </a:xfrm>
            <a:custGeom>
              <a:avLst/>
              <a:gdLst/>
              <a:ahLst/>
              <a:cxnLst/>
              <a:rect l="l" t="t" r="r" b="b"/>
              <a:pathLst>
                <a:path w="415" h="269" fill="none" extrusionOk="0">
                  <a:moveTo>
                    <a:pt x="1" y="269"/>
                  </a:moveTo>
                  <a:lnTo>
                    <a:pt x="25" y="244"/>
                  </a:lnTo>
                  <a:lnTo>
                    <a:pt x="220" y="123"/>
                  </a:lnTo>
                  <a:lnTo>
                    <a:pt x="415" y="1"/>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41" name="Google Shape;241;p19"/>
            <p:cNvSpPr/>
            <p:nvPr/>
          </p:nvSpPr>
          <p:spPr>
            <a:xfrm>
              <a:off x="4049250" y="440250"/>
              <a:ext cx="11600" cy="2475"/>
            </a:xfrm>
            <a:custGeom>
              <a:avLst/>
              <a:gdLst/>
              <a:ahLst/>
              <a:cxnLst/>
              <a:rect l="l" t="t" r="r" b="b"/>
              <a:pathLst>
                <a:path w="464" h="99" fill="none" extrusionOk="0">
                  <a:moveTo>
                    <a:pt x="1" y="98"/>
                  </a:moveTo>
                  <a:lnTo>
                    <a:pt x="220" y="50"/>
                  </a:lnTo>
                  <a:lnTo>
                    <a:pt x="464" y="1"/>
                  </a:lnTo>
                  <a:lnTo>
                    <a:pt x="464" y="1"/>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42" name="Google Shape;242;p19"/>
            <p:cNvSpPr/>
            <p:nvPr/>
          </p:nvSpPr>
          <p:spPr>
            <a:xfrm>
              <a:off x="4080325" y="439650"/>
              <a:ext cx="12200" cy="1850"/>
            </a:xfrm>
            <a:custGeom>
              <a:avLst/>
              <a:gdLst/>
              <a:ahLst/>
              <a:cxnLst/>
              <a:rect l="l" t="t" r="r" b="b"/>
              <a:pathLst>
                <a:path w="488" h="74" fill="none" extrusionOk="0">
                  <a:moveTo>
                    <a:pt x="0" y="0"/>
                  </a:moveTo>
                  <a:lnTo>
                    <a:pt x="146" y="0"/>
                  </a:lnTo>
                  <a:lnTo>
                    <a:pt x="463" y="74"/>
                  </a:lnTo>
                  <a:lnTo>
                    <a:pt x="487" y="74"/>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43" name="Google Shape;243;p19"/>
            <p:cNvSpPr/>
            <p:nvPr/>
          </p:nvSpPr>
          <p:spPr>
            <a:xfrm>
              <a:off x="4110150" y="450000"/>
              <a:ext cx="9150" cy="7950"/>
            </a:xfrm>
            <a:custGeom>
              <a:avLst/>
              <a:gdLst/>
              <a:ahLst/>
              <a:cxnLst/>
              <a:rect l="l" t="t" r="r" b="b"/>
              <a:pathLst>
                <a:path w="366" h="318" fill="none" extrusionOk="0">
                  <a:moveTo>
                    <a:pt x="0" y="1"/>
                  </a:moveTo>
                  <a:lnTo>
                    <a:pt x="98" y="74"/>
                  </a:lnTo>
                  <a:lnTo>
                    <a:pt x="317" y="268"/>
                  </a:lnTo>
                  <a:lnTo>
                    <a:pt x="366" y="317"/>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44" name="Google Shape;244;p19"/>
            <p:cNvSpPr/>
            <p:nvPr/>
          </p:nvSpPr>
          <p:spPr>
            <a:xfrm>
              <a:off x="4130250" y="473750"/>
              <a:ext cx="4900" cy="10975"/>
            </a:xfrm>
            <a:custGeom>
              <a:avLst/>
              <a:gdLst/>
              <a:ahLst/>
              <a:cxnLst/>
              <a:rect l="l" t="t" r="r" b="b"/>
              <a:pathLst>
                <a:path w="196" h="439" fill="none" extrusionOk="0">
                  <a:moveTo>
                    <a:pt x="0" y="0"/>
                  </a:moveTo>
                  <a:lnTo>
                    <a:pt x="25" y="73"/>
                  </a:lnTo>
                  <a:lnTo>
                    <a:pt x="171" y="366"/>
                  </a:lnTo>
                  <a:lnTo>
                    <a:pt x="195" y="439"/>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45" name="Google Shape;245;p19"/>
            <p:cNvSpPr/>
            <p:nvPr/>
          </p:nvSpPr>
          <p:spPr>
            <a:xfrm>
              <a:off x="4141800" y="502975"/>
              <a:ext cx="3700" cy="11600"/>
            </a:xfrm>
            <a:custGeom>
              <a:avLst/>
              <a:gdLst/>
              <a:ahLst/>
              <a:cxnLst/>
              <a:rect l="l" t="t" r="r" b="b"/>
              <a:pathLst>
                <a:path w="148" h="464" fill="none" extrusionOk="0">
                  <a:moveTo>
                    <a:pt x="1" y="0"/>
                  </a:moveTo>
                  <a:lnTo>
                    <a:pt x="147" y="463"/>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46" name="Google Shape;246;p19"/>
            <p:cNvSpPr/>
            <p:nvPr/>
          </p:nvSpPr>
          <p:spPr>
            <a:xfrm>
              <a:off x="4150950" y="533425"/>
              <a:ext cx="3675" cy="11575"/>
            </a:xfrm>
            <a:custGeom>
              <a:avLst/>
              <a:gdLst/>
              <a:ahLst/>
              <a:cxnLst/>
              <a:rect l="l" t="t" r="r" b="b"/>
              <a:pathLst>
                <a:path w="147" h="463" fill="none" extrusionOk="0">
                  <a:moveTo>
                    <a:pt x="0" y="0"/>
                  </a:moveTo>
                  <a:lnTo>
                    <a:pt x="146" y="463"/>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47" name="Google Shape;247;p19"/>
            <p:cNvSpPr/>
            <p:nvPr/>
          </p:nvSpPr>
          <p:spPr>
            <a:xfrm>
              <a:off x="4160675" y="563850"/>
              <a:ext cx="4900" cy="11000"/>
            </a:xfrm>
            <a:custGeom>
              <a:avLst/>
              <a:gdLst/>
              <a:ahLst/>
              <a:cxnLst/>
              <a:rect l="l" t="t" r="r" b="b"/>
              <a:pathLst>
                <a:path w="196" h="440" fill="none" extrusionOk="0">
                  <a:moveTo>
                    <a:pt x="1" y="1"/>
                  </a:moveTo>
                  <a:lnTo>
                    <a:pt x="50" y="123"/>
                  </a:lnTo>
                  <a:lnTo>
                    <a:pt x="196" y="415"/>
                  </a:lnTo>
                  <a:lnTo>
                    <a:pt x="196" y="439"/>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48" name="Google Shape;248;p19"/>
            <p:cNvSpPr/>
            <p:nvPr/>
          </p:nvSpPr>
          <p:spPr>
            <a:xfrm>
              <a:off x="4175300" y="591875"/>
              <a:ext cx="7325" cy="9150"/>
            </a:xfrm>
            <a:custGeom>
              <a:avLst/>
              <a:gdLst/>
              <a:ahLst/>
              <a:cxnLst/>
              <a:rect l="l" t="t" r="r" b="b"/>
              <a:pathLst>
                <a:path w="293" h="366" fill="none" extrusionOk="0">
                  <a:moveTo>
                    <a:pt x="0" y="0"/>
                  </a:moveTo>
                  <a:lnTo>
                    <a:pt x="98" y="146"/>
                  </a:lnTo>
                  <a:lnTo>
                    <a:pt x="293" y="366"/>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49" name="Google Shape;249;p19"/>
            <p:cNvSpPr/>
            <p:nvPr/>
          </p:nvSpPr>
          <p:spPr>
            <a:xfrm>
              <a:off x="4198425" y="613175"/>
              <a:ext cx="11000" cy="4900"/>
            </a:xfrm>
            <a:custGeom>
              <a:avLst/>
              <a:gdLst/>
              <a:ahLst/>
              <a:cxnLst/>
              <a:rect l="l" t="t" r="r" b="b"/>
              <a:pathLst>
                <a:path w="440" h="196" fill="none" extrusionOk="0">
                  <a:moveTo>
                    <a:pt x="1" y="1"/>
                  </a:moveTo>
                  <a:lnTo>
                    <a:pt x="171" y="98"/>
                  </a:lnTo>
                  <a:lnTo>
                    <a:pt x="439" y="195"/>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50" name="Google Shape;250;p19"/>
            <p:cNvSpPr/>
            <p:nvPr/>
          </p:nvSpPr>
          <p:spPr>
            <a:xfrm>
              <a:off x="4228275" y="621100"/>
              <a:ext cx="12200" cy="625"/>
            </a:xfrm>
            <a:custGeom>
              <a:avLst/>
              <a:gdLst/>
              <a:ahLst/>
              <a:cxnLst/>
              <a:rect l="l" t="t" r="r" b="b"/>
              <a:pathLst>
                <a:path w="488" h="25" fill="none" extrusionOk="0">
                  <a:moveTo>
                    <a:pt x="0" y="0"/>
                  </a:moveTo>
                  <a:lnTo>
                    <a:pt x="49" y="25"/>
                  </a:lnTo>
                  <a:lnTo>
                    <a:pt x="487" y="0"/>
                  </a:lnTo>
                  <a:lnTo>
                    <a:pt x="487" y="0"/>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51" name="Google Shape;251;p19"/>
            <p:cNvSpPr/>
            <p:nvPr/>
          </p:nvSpPr>
          <p:spPr>
            <a:xfrm>
              <a:off x="4259925" y="616225"/>
              <a:ext cx="11600" cy="3075"/>
            </a:xfrm>
            <a:custGeom>
              <a:avLst/>
              <a:gdLst/>
              <a:ahLst/>
              <a:cxnLst/>
              <a:rect l="l" t="t" r="r" b="b"/>
              <a:pathLst>
                <a:path w="464" h="123" fill="none" extrusionOk="0">
                  <a:moveTo>
                    <a:pt x="1" y="122"/>
                  </a:moveTo>
                  <a:lnTo>
                    <a:pt x="196" y="73"/>
                  </a:lnTo>
                  <a:lnTo>
                    <a:pt x="464" y="0"/>
                  </a:lnTo>
                  <a:lnTo>
                    <a:pt x="464" y="0"/>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52" name="Google Shape;252;p19"/>
            <p:cNvSpPr/>
            <p:nvPr/>
          </p:nvSpPr>
          <p:spPr>
            <a:xfrm>
              <a:off x="4289775" y="602225"/>
              <a:ext cx="10375" cy="6725"/>
            </a:xfrm>
            <a:custGeom>
              <a:avLst/>
              <a:gdLst/>
              <a:ahLst/>
              <a:cxnLst/>
              <a:rect l="l" t="t" r="r" b="b"/>
              <a:pathLst>
                <a:path w="415" h="269" fill="none" extrusionOk="0">
                  <a:moveTo>
                    <a:pt x="0" y="268"/>
                  </a:moveTo>
                  <a:lnTo>
                    <a:pt x="195" y="146"/>
                  </a:lnTo>
                  <a:lnTo>
                    <a:pt x="390" y="0"/>
                  </a:lnTo>
                  <a:lnTo>
                    <a:pt x="414" y="0"/>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53" name="Google Shape;253;p19"/>
            <p:cNvSpPr/>
            <p:nvPr/>
          </p:nvSpPr>
          <p:spPr>
            <a:xfrm>
              <a:off x="4313525" y="577875"/>
              <a:ext cx="6100" cy="10375"/>
            </a:xfrm>
            <a:custGeom>
              <a:avLst/>
              <a:gdLst/>
              <a:ahLst/>
              <a:cxnLst/>
              <a:rect l="l" t="t" r="r" b="b"/>
              <a:pathLst>
                <a:path w="244" h="415" fill="none" extrusionOk="0">
                  <a:moveTo>
                    <a:pt x="0" y="414"/>
                  </a:moveTo>
                  <a:lnTo>
                    <a:pt x="24" y="365"/>
                  </a:lnTo>
                  <a:lnTo>
                    <a:pt x="146" y="195"/>
                  </a:lnTo>
                  <a:lnTo>
                    <a:pt x="244" y="0"/>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54" name="Google Shape;254;p19"/>
            <p:cNvSpPr/>
            <p:nvPr/>
          </p:nvSpPr>
          <p:spPr>
            <a:xfrm>
              <a:off x="4326300" y="547425"/>
              <a:ext cx="2450" cy="12200"/>
            </a:xfrm>
            <a:custGeom>
              <a:avLst/>
              <a:gdLst/>
              <a:ahLst/>
              <a:cxnLst/>
              <a:rect l="l" t="t" r="r" b="b"/>
              <a:pathLst>
                <a:path w="98" h="488" fill="none" extrusionOk="0">
                  <a:moveTo>
                    <a:pt x="0" y="487"/>
                  </a:moveTo>
                  <a:lnTo>
                    <a:pt x="49" y="293"/>
                  </a:lnTo>
                  <a:lnTo>
                    <a:pt x="98" y="0"/>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55" name="Google Shape;255;p19"/>
            <p:cNvSpPr/>
            <p:nvPr/>
          </p:nvSpPr>
          <p:spPr>
            <a:xfrm>
              <a:off x="4329350" y="515750"/>
              <a:ext cx="625" cy="12200"/>
            </a:xfrm>
            <a:custGeom>
              <a:avLst/>
              <a:gdLst/>
              <a:ahLst/>
              <a:cxnLst/>
              <a:rect l="l" t="t" r="r" b="b"/>
              <a:pathLst>
                <a:path w="25" h="488" fill="none" extrusionOk="0">
                  <a:moveTo>
                    <a:pt x="25" y="488"/>
                  </a:moveTo>
                  <a:lnTo>
                    <a:pt x="25" y="464"/>
                  </a:lnTo>
                  <a:lnTo>
                    <a:pt x="25" y="123"/>
                  </a:lnTo>
                  <a:lnTo>
                    <a:pt x="0" y="1"/>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56" name="Google Shape;256;p19"/>
            <p:cNvSpPr/>
            <p:nvPr/>
          </p:nvSpPr>
          <p:spPr>
            <a:xfrm>
              <a:off x="4325075" y="488975"/>
              <a:ext cx="1250" cy="6100"/>
            </a:xfrm>
            <a:custGeom>
              <a:avLst/>
              <a:gdLst/>
              <a:ahLst/>
              <a:cxnLst/>
              <a:rect l="l" t="t" r="r" b="b"/>
              <a:pathLst>
                <a:path w="50" h="244" fill="none" extrusionOk="0">
                  <a:moveTo>
                    <a:pt x="49" y="244"/>
                  </a:moveTo>
                  <a:lnTo>
                    <a:pt x="49" y="244"/>
                  </a:lnTo>
                  <a:lnTo>
                    <a:pt x="1" y="0"/>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
        <p:nvSpPr>
          <p:cNvPr id="257" name="Google Shape;257;p19"/>
          <p:cNvSpPr/>
          <p:nvPr/>
        </p:nvSpPr>
        <p:spPr>
          <a:xfrm>
            <a:off x="3341291" y="2573053"/>
            <a:ext cx="340844" cy="340865"/>
          </a:xfrm>
          <a:custGeom>
            <a:avLst/>
            <a:gdLst/>
            <a:ahLst/>
            <a:cxnLst/>
            <a:rect l="l" t="t" r="r" b="b"/>
            <a:pathLst>
              <a:path w="16221" h="16222" fill="none" extrusionOk="0">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0"/>
          <p:cNvSpPr txBox="1">
            <a:spLocks noGrp="1"/>
          </p:cNvSpPr>
          <p:nvPr>
            <p:ph type="title"/>
          </p:nvPr>
        </p:nvSpPr>
        <p:spPr>
          <a:xfrm>
            <a:off x="267550" y="308125"/>
            <a:ext cx="8822400" cy="70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000"/>
              <a:buNone/>
            </a:pPr>
            <a:r>
              <a:rPr lang="en" sz="3600" b="1">
                <a:latin typeface="Calibri"/>
                <a:ea typeface="Calibri"/>
                <a:cs typeface="Calibri"/>
                <a:sym typeface="Calibri"/>
              </a:rPr>
              <a:t>Understanding By Design - Backwards Design</a:t>
            </a:r>
            <a:endParaRPr sz="3600" b="1">
              <a:latin typeface="Calibri"/>
              <a:ea typeface="Calibri"/>
              <a:cs typeface="Calibri"/>
              <a:sym typeface="Calibri"/>
            </a:endParaRPr>
          </a:p>
        </p:txBody>
      </p:sp>
      <p:sp>
        <p:nvSpPr>
          <p:cNvPr id="263" name="Google Shape;263;p20"/>
          <p:cNvSpPr/>
          <p:nvPr/>
        </p:nvSpPr>
        <p:spPr>
          <a:xfrm>
            <a:off x="3058620" y="1383600"/>
            <a:ext cx="2390100" cy="2412300"/>
          </a:xfrm>
          <a:prstGeom prst="ellipse">
            <a:avLst/>
          </a:prstGeom>
          <a:noFill/>
          <a:ln w="952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2100" b="1">
                <a:solidFill>
                  <a:schemeClr val="dk1"/>
                </a:solidFill>
                <a:latin typeface="Calibri"/>
                <a:ea typeface="Calibri"/>
                <a:cs typeface="Calibri"/>
                <a:sym typeface="Calibri"/>
              </a:rPr>
              <a:t>Stage 2: Determine Acceptable Evidence</a:t>
            </a:r>
            <a:endParaRPr sz="2100" b="1" i="0" u="none" strike="noStrike" cap="none">
              <a:solidFill>
                <a:schemeClr val="dk1"/>
              </a:solidFill>
              <a:latin typeface="Calibri"/>
              <a:ea typeface="Calibri"/>
              <a:cs typeface="Calibri"/>
              <a:sym typeface="Calibri"/>
            </a:endParaRPr>
          </a:p>
        </p:txBody>
      </p:sp>
      <p:sp>
        <p:nvSpPr>
          <p:cNvPr id="264" name="Google Shape;264;p20"/>
          <p:cNvSpPr/>
          <p:nvPr/>
        </p:nvSpPr>
        <p:spPr>
          <a:xfrm>
            <a:off x="902675" y="1383600"/>
            <a:ext cx="2390100" cy="2412300"/>
          </a:xfrm>
          <a:prstGeom prst="ellipse">
            <a:avLst/>
          </a:prstGeom>
          <a:noFill/>
          <a:ln w="952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2100" b="1">
                <a:solidFill>
                  <a:schemeClr val="dk1"/>
                </a:solidFill>
                <a:latin typeface="Calibri"/>
                <a:ea typeface="Calibri"/>
                <a:cs typeface="Calibri"/>
                <a:sym typeface="Calibri"/>
              </a:rPr>
              <a:t>Stage 1: Identify Desired Results</a:t>
            </a:r>
            <a:endParaRPr sz="2100" b="1" i="0" u="none" strike="noStrike" cap="none">
              <a:solidFill>
                <a:schemeClr val="dk1"/>
              </a:solidFill>
              <a:latin typeface="Calibri"/>
              <a:ea typeface="Calibri"/>
              <a:cs typeface="Calibri"/>
              <a:sym typeface="Calibri"/>
            </a:endParaRPr>
          </a:p>
        </p:txBody>
      </p:sp>
      <p:sp>
        <p:nvSpPr>
          <p:cNvPr id="265" name="Google Shape;265;p20"/>
          <p:cNvSpPr/>
          <p:nvPr/>
        </p:nvSpPr>
        <p:spPr>
          <a:xfrm>
            <a:off x="5247991" y="1383600"/>
            <a:ext cx="2390100" cy="2412300"/>
          </a:xfrm>
          <a:prstGeom prst="ellipse">
            <a:avLst/>
          </a:prstGeom>
          <a:noFill/>
          <a:ln w="952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2100" b="1">
                <a:solidFill>
                  <a:schemeClr val="dk1"/>
                </a:solidFill>
                <a:latin typeface="Calibri"/>
                <a:ea typeface="Calibri"/>
                <a:cs typeface="Calibri"/>
                <a:sym typeface="Calibri"/>
              </a:rPr>
              <a:t>Stage 3: Plan Learning Experiences &amp; Instruction</a:t>
            </a:r>
            <a:endParaRPr sz="2100" b="1" i="0" u="none" strike="noStrike" cap="none">
              <a:solidFill>
                <a:schemeClr val="dk1"/>
              </a:solidFill>
              <a:latin typeface="Calibri"/>
              <a:ea typeface="Calibri"/>
              <a:cs typeface="Calibri"/>
              <a:sym typeface="Calibri"/>
            </a:endParaRPr>
          </a:p>
        </p:txBody>
      </p:sp>
      <p:sp>
        <p:nvSpPr>
          <p:cNvPr id="266" name="Google Shape;266;p20"/>
          <p:cNvSpPr txBox="1">
            <a:spLocks noGrp="1"/>
          </p:cNvSpPr>
          <p:nvPr>
            <p:ph type="sldNum" idx="12"/>
          </p:nvPr>
        </p:nvSpPr>
        <p:spPr>
          <a:xfrm>
            <a:off x="84043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Cordelia template">
  <a:themeElements>
    <a:clrScheme name="Custom 347">
      <a:dk1>
        <a:srgbClr val="263238"/>
      </a:dk1>
      <a:lt1>
        <a:srgbClr val="FFFFFF"/>
      </a:lt1>
      <a:dk2>
        <a:srgbClr val="607D8B"/>
      </a:dk2>
      <a:lt2>
        <a:srgbClr val="ECEFF1"/>
      </a:lt2>
      <a:accent1>
        <a:srgbClr val="0091EA"/>
      </a:accent1>
      <a:accent2>
        <a:srgbClr val="0053A3"/>
      </a:accent2>
      <a:accent3>
        <a:srgbClr val="607D8B"/>
      </a:accent3>
      <a:accent4>
        <a:srgbClr val="CFD8DC"/>
      </a:accent4>
      <a:accent5>
        <a:srgbClr val="ECEFF1"/>
      </a:accent5>
      <a:accent6>
        <a:srgbClr val="ACDBF8"/>
      </a:accent6>
      <a:hlink>
        <a:srgbClr val="0091E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3631</Words>
  <Application>Microsoft Office PowerPoint</Application>
  <PresentationFormat>On-screen Show (16:9)</PresentationFormat>
  <Paragraphs>314</Paragraphs>
  <Slides>41</Slides>
  <Notes>41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Calibri</vt:lpstr>
      <vt:lpstr>Arial</vt:lpstr>
      <vt:lpstr>Roboto Slab</vt:lpstr>
      <vt:lpstr>Roboto</vt:lpstr>
      <vt:lpstr>Cordelia template</vt:lpstr>
      <vt:lpstr>Next-Gen Curriculum Design: Exploring the Potential of Generative AI</vt:lpstr>
      <vt:lpstr>Primary Objective</vt:lpstr>
      <vt:lpstr>Let’s Hear From You</vt:lpstr>
      <vt:lpstr>Let’s Hear From You</vt:lpstr>
      <vt:lpstr>Session Overview</vt:lpstr>
      <vt:lpstr>Generative AI and Human Interaction</vt:lpstr>
      <vt:lpstr>Where Does Gen AI Fit in the Process?</vt:lpstr>
      <vt:lpstr>Gen AI Use Cases for Instructional Design</vt:lpstr>
      <vt:lpstr>Understanding By Design - Backwards Design</vt:lpstr>
      <vt:lpstr>Stage 1: Identify Desired Results</vt:lpstr>
      <vt:lpstr>Stage 1: Example</vt:lpstr>
      <vt:lpstr>  Stage 1: Example Continued 1 </vt:lpstr>
      <vt:lpstr>  Stage 1: Example Continued 2 </vt:lpstr>
      <vt:lpstr>Stage 1: Prompt Ideas &amp; Tips</vt:lpstr>
      <vt:lpstr>Stage 2: Determine Acceptable Evidence</vt:lpstr>
      <vt:lpstr>Stage 2: Assessment Examples</vt:lpstr>
      <vt:lpstr>Stage 2: Case Study Example 1</vt:lpstr>
      <vt:lpstr>Stage 2: Case Study Example 1, cont.</vt:lpstr>
      <vt:lpstr>Stage 2: Case Study Example 2</vt:lpstr>
      <vt:lpstr>Stage 2: Case Study Example 2, cont. </vt:lpstr>
      <vt:lpstr>Stage 2: Assignment Rubric Example</vt:lpstr>
      <vt:lpstr>Assignment Directions for Rubric Prompt Continued</vt:lpstr>
      <vt:lpstr>Stage 2: Rubric Example - In Progress</vt:lpstr>
      <vt:lpstr>Stage 2: Rubric Example - In Progress 2</vt:lpstr>
      <vt:lpstr>Stage 2: Rubric Example - In Progress 3</vt:lpstr>
      <vt:lpstr>Stage 2: Rubric Example - In Progress 4</vt:lpstr>
      <vt:lpstr>Stage 2: Prompt Ideas &amp; Tips </vt:lpstr>
      <vt:lpstr>Stage 3: Plan Learning Experiences &amp; Instruction</vt:lpstr>
      <vt:lpstr>Stage 3: Learning Activity Example</vt:lpstr>
      <vt:lpstr>Stage 3: Modality Modification Example</vt:lpstr>
      <vt:lpstr>Stage 3: Discussion Example</vt:lpstr>
      <vt:lpstr>Stage 3: Lesson Plan Example</vt:lpstr>
      <vt:lpstr>Stage 3: Lecture Outline Example</vt:lpstr>
      <vt:lpstr>Stage 3: Prompt Ideas &amp; Tips </vt:lpstr>
      <vt:lpstr>Stage 3: Prompt Ideas &amp; Tips </vt:lpstr>
      <vt:lpstr>PowerPoint Presentation</vt:lpstr>
      <vt:lpstr>Best Practices &amp; More Tips</vt:lpstr>
      <vt:lpstr>Benefits of Leveraging GenAI</vt:lpstr>
      <vt:lpstr>Resources </vt:lpstr>
      <vt:lpstr>Let’s Hear From You Again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Next-Gen Curriculum Design: Exploring the Potential of Generative AI</dc:title>
  <dc:creator>Donna Mirabito</dc:creator>
  <cp:lastModifiedBy>Donna Mirabito</cp:lastModifiedBy>
  <cp:revision>1</cp:revision>
  <dcterms:modified xsi:type="dcterms:W3CDTF">2024-04-18T16:22:54Z</dcterms:modified>
</cp:coreProperties>
</file>