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2c92499f047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" name="Google Shape;186;g2c92499f047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0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g2c92499f047_0_5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2" name="Google Shape;192;g2c92499f047_0_5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c922864268_0_4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8" name="Google Shape;138;g2c922864268_0_4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c92499f047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c92499f047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2c92499f047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2c92499f047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c92499f047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6" name="Google Shape;156;g2c92499f047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c92499f047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c92499f047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2c92499f047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2c92499f047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c92499f047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2c92499f047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g2c92499f047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0" name="Google Shape;180;g2c92499f047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rot="5400000">
            <a:off x="7500300" y="505"/>
            <a:ext cx="1643700" cy="1643700"/>
          </a:xfrm>
          <a:prstGeom prst="diagStripe">
            <a:avLst>
              <a:gd fmla="val 0" name="adj"/>
            </a:avLst>
          </a:prstGeom>
          <a:solidFill>
            <a:schemeClr val="lt1">
              <a:alpha val="303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11" name="Google Shape;11;p2"/>
          <p:cNvGrpSpPr/>
          <p:nvPr/>
        </p:nvGrpSpPr>
        <p:grpSpPr>
          <a:xfrm>
            <a:off x="0" y="490"/>
            <a:ext cx="5153705" cy="5134399"/>
            <a:chOff x="0" y="75"/>
            <a:chExt cx="5153705" cy="5152950"/>
          </a:xfrm>
        </p:grpSpPr>
        <p:sp>
          <p:nvSpPr>
            <p:cNvPr id="12" name="Google Shape;12;p2"/>
            <p:cNvSpPr/>
            <p:nvPr/>
          </p:nvSpPr>
          <p:spPr>
            <a:xfrm rot="-5400000">
              <a:off x="455" y="-225"/>
              <a:ext cx="5152800" cy="51537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 rot="-5400000">
              <a:off x="150" y="1145825"/>
              <a:ext cx="3996600" cy="3996900"/>
            </a:xfrm>
            <a:prstGeom prst="diagStripe">
              <a:avLst>
                <a:gd fmla="val 58774" name="adj"/>
              </a:avLst>
            </a:prstGeom>
            <a:solidFill>
              <a:schemeClr val="lt1">
                <a:alpha val="303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 rot="-5400000">
              <a:off x="1646" y="-75"/>
              <a:ext cx="2299800" cy="23001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 flipH="1">
              <a:off x="652821" y="590035"/>
              <a:ext cx="2300100" cy="2299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6" name="Google Shape;16;p2"/>
          <p:cNvSpPr txBox="1"/>
          <p:nvPr>
            <p:ph type="ctrTitle"/>
          </p:nvPr>
        </p:nvSpPr>
        <p:spPr>
          <a:xfrm>
            <a:off x="3537150" y="1578400"/>
            <a:ext cx="5017500" cy="157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2pPr>
            <a:lvl3pPr lvl="2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3pPr>
            <a:lvl4pPr lvl="3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4pPr>
            <a:lvl5pPr lvl="4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5pPr>
            <a:lvl6pPr lvl="5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6pPr>
            <a:lvl7pPr lvl="6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7pPr>
            <a:lvl8pPr lvl="7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8pPr>
            <a:lvl9pPr lvl="8">
              <a:spcBef>
                <a:spcPts val="0"/>
              </a:spcBef>
              <a:spcAft>
                <a:spcPts val="0"/>
              </a:spcAft>
              <a:buSzPts val="4000"/>
              <a:buNone/>
              <a:defRPr sz="4000"/>
            </a:lvl9pPr>
          </a:lstStyle>
          <a:p/>
        </p:txBody>
      </p:sp>
      <p:sp>
        <p:nvSpPr>
          <p:cNvPr id="17" name="Google Shape;17;p2"/>
          <p:cNvSpPr txBox="1"/>
          <p:nvPr>
            <p:ph idx="1" type="subTitle"/>
          </p:nvPr>
        </p:nvSpPr>
        <p:spPr>
          <a:xfrm>
            <a:off x="5083950" y="3924925"/>
            <a:ext cx="34707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18" name="Google Shape;1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1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107" name="Google Shape;107;p11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11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9" name="Google Shape;109;p11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0" name="Google Shape;110;p11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1" name="Google Shape;111;p11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2" name="Google Shape;112;p11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3" name="Google Shape;113;p11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4" name="Google Shape;114;p11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1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6" name="Google Shape;116;p11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7" name="Google Shape;117;p11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8" name="Google Shape;118;p11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1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0" name="Google Shape;120;p11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1" name="Google Shape;121;p11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2" name="Google Shape;122;p11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3" name="Google Shape;123;p11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24" name="Google Shape;124;p11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25" name="Google Shape;125;p11"/>
          <p:cNvSpPr txBox="1"/>
          <p:nvPr>
            <p:ph hasCustomPrompt="1" type="title"/>
          </p:nvPr>
        </p:nvSpPr>
        <p:spPr>
          <a:xfrm>
            <a:off x="823850" y="1284675"/>
            <a:ext cx="47760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1pPr>
            <a:lvl2pPr lvl="1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2pPr>
            <a:lvl3pPr lvl="2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3pPr>
            <a:lvl4pPr lvl="3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4pPr>
            <a:lvl5pPr lvl="4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5pPr>
            <a:lvl6pPr lvl="5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6pPr>
            <a:lvl7pPr lvl="6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7pPr>
            <a:lvl8pPr lvl="7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8pPr>
            <a:lvl9pPr lvl="8">
              <a:spcBef>
                <a:spcPts val="0"/>
              </a:spcBef>
              <a:spcAft>
                <a:spcPts val="0"/>
              </a:spcAft>
              <a:buSzPts val="8000"/>
              <a:buNone/>
              <a:defRPr sz="8000"/>
            </a:lvl9pPr>
          </a:lstStyle>
          <a:p>
            <a:r>
              <a:t>xx%</a:t>
            </a:r>
          </a:p>
        </p:txBody>
      </p:sp>
      <p:sp>
        <p:nvSpPr>
          <p:cNvPr id="126" name="Google Shape;126;p11"/>
          <p:cNvSpPr txBox="1"/>
          <p:nvPr>
            <p:ph idx="1" type="body"/>
          </p:nvPr>
        </p:nvSpPr>
        <p:spPr>
          <a:xfrm>
            <a:off x="823850" y="2643124"/>
            <a:ext cx="4776000" cy="121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27" name="Google Shape;1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oogle Shape;20;p3"/>
          <p:cNvGrpSpPr/>
          <p:nvPr/>
        </p:nvGrpSpPr>
        <p:grpSpPr>
          <a:xfrm>
            <a:off x="4406400" y="0"/>
            <a:ext cx="4737600" cy="5143065"/>
            <a:chOff x="4406400" y="0"/>
            <a:chExt cx="4737600" cy="5143065"/>
          </a:xfrm>
        </p:grpSpPr>
        <p:sp>
          <p:nvSpPr>
            <p:cNvPr id="21" name="Google Shape;21;p3"/>
            <p:cNvSpPr/>
            <p:nvPr/>
          </p:nvSpPr>
          <p:spPr>
            <a:xfrm rot="5400000">
              <a:off x="4408200" y="-1800"/>
              <a:ext cx="47340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2" name="Google Shape;22;p3"/>
            <p:cNvSpPr/>
            <p:nvPr/>
          </p:nvSpPr>
          <p:spPr>
            <a:xfrm rot="5400000">
              <a:off x="4841125" y="5700"/>
              <a:ext cx="42981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3" name="Google Shape;23;p3"/>
            <p:cNvSpPr/>
            <p:nvPr/>
          </p:nvSpPr>
          <p:spPr>
            <a:xfrm rot="-5400000">
              <a:off x="5618399" y="123646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4" name="Google Shape;24;p3"/>
            <p:cNvSpPr/>
            <p:nvPr/>
          </p:nvSpPr>
          <p:spPr>
            <a:xfrm flipH="1">
              <a:off x="5849857" y="14439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5" name="Google Shape;25;p3"/>
            <p:cNvSpPr/>
            <p:nvPr/>
          </p:nvSpPr>
          <p:spPr>
            <a:xfrm rot="-5400000">
              <a:off x="5987081" y="24694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6" name="Google Shape;26;p3"/>
            <p:cNvSpPr/>
            <p:nvPr/>
          </p:nvSpPr>
          <p:spPr>
            <a:xfrm flipH="1">
              <a:off x="6222115" y="267695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7" name="Google Shape;27;p3"/>
            <p:cNvSpPr/>
            <p:nvPr/>
          </p:nvSpPr>
          <p:spPr>
            <a:xfrm rot="-5400000">
              <a:off x="6675341" y="186201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8" name="Google Shape;28;p3"/>
            <p:cNvSpPr/>
            <p:nvPr/>
          </p:nvSpPr>
          <p:spPr>
            <a:xfrm flipH="1">
              <a:off x="6908099" y="206950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 rot="-5400000">
              <a:off x="6861141" y="247781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 flipH="1">
              <a:off x="7965266" y="269296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 flipH="1">
              <a:off x="8145082" y="330875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2" name="Google Shape;32;p3"/>
            <p:cNvSpPr/>
            <p:nvPr/>
          </p:nvSpPr>
          <p:spPr>
            <a:xfrm rot="-5400000">
              <a:off x="7047599" y="309501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3" name="Google Shape;33;p3"/>
            <p:cNvSpPr/>
            <p:nvPr/>
          </p:nvSpPr>
          <p:spPr>
            <a:xfrm flipH="1">
              <a:off x="7276649" y="330250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 rot="-5400000">
              <a:off x="7227414" y="3710807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 flipH="1">
              <a:off x="7462448" y="391829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 rot="-5400000">
              <a:off x="8102491" y="371847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" name="Google Shape;37;p3"/>
            <p:cNvSpPr/>
            <p:nvPr/>
          </p:nvSpPr>
          <p:spPr>
            <a:xfrm flipH="1">
              <a:off x="8334533" y="392596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 rot="-5400000">
              <a:off x="8288290" y="433426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9" name="Google Shape;39;p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40" name="Google Shape;40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oogle Shape;42;p4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43" name="Google Shape;43;p4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4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5" name="Google Shape;45;p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6" name="Google Shape;46;p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5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0" name="Google Shape;50;p5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1" name="Google Shape;51;p5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2" name="Google Shape;52;p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53" name="Google Shape;53;p5"/>
          <p:cNvSpPr txBox="1"/>
          <p:nvPr>
            <p:ph idx="1" type="body"/>
          </p:nvPr>
        </p:nvSpPr>
        <p:spPr>
          <a:xfrm>
            <a:off x="1297500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4" name="Google Shape;54;p5"/>
          <p:cNvSpPr txBox="1"/>
          <p:nvPr>
            <p:ph idx="2" type="body"/>
          </p:nvPr>
        </p:nvSpPr>
        <p:spPr>
          <a:xfrm>
            <a:off x="4933221" y="1567550"/>
            <a:ext cx="34032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55" name="Google Shape;5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6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58" name="Google Shape;58;p6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59" name="Google Shape;59;p6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0" name="Google Shape;60;p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1" name="Google Shape;61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oogle Shape;63;p7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64" name="Google Shape;64;p7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5" name="Google Shape;65;p7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66" name="Google Shape;66;p7"/>
          <p:cNvSpPr txBox="1"/>
          <p:nvPr>
            <p:ph type="title"/>
          </p:nvPr>
        </p:nvSpPr>
        <p:spPr>
          <a:xfrm>
            <a:off x="1297500" y="393750"/>
            <a:ext cx="3798900" cy="149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1297500" y="1972550"/>
            <a:ext cx="3798900" cy="241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68" name="Google Shape;68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8"/>
          <p:cNvGrpSpPr/>
          <p:nvPr/>
        </p:nvGrpSpPr>
        <p:grpSpPr>
          <a:xfrm>
            <a:off x="4406400" y="0"/>
            <a:ext cx="4737600" cy="5143500"/>
            <a:chOff x="4406400" y="0"/>
            <a:chExt cx="4737600" cy="5143500"/>
          </a:xfrm>
        </p:grpSpPr>
        <p:sp>
          <p:nvSpPr>
            <p:cNvPr id="71" name="Google Shape;71;p8"/>
            <p:cNvSpPr/>
            <p:nvPr/>
          </p:nvSpPr>
          <p:spPr>
            <a:xfrm rot="5400000">
              <a:off x="4407900" y="-1500"/>
              <a:ext cx="4734600" cy="4737600"/>
            </a:xfrm>
            <a:prstGeom prst="diagStripe">
              <a:avLst>
                <a:gd fmla="val 49469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2" name="Google Shape;72;p8"/>
            <p:cNvSpPr/>
            <p:nvPr/>
          </p:nvSpPr>
          <p:spPr>
            <a:xfrm rot="5400000">
              <a:off x="4840825" y="6000"/>
              <a:ext cx="4298700" cy="4286700"/>
            </a:xfrm>
            <a:prstGeom prst="diagStripe">
              <a:avLst>
                <a:gd fmla="val 0" name="adj"/>
              </a:avLst>
            </a:prstGeom>
            <a:solidFill>
              <a:schemeClr val="lt1">
                <a:alpha val="346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3" name="Google Shape;73;p8"/>
            <p:cNvSpPr/>
            <p:nvPr/>
          </p:nvSpPr>
          <p:spPr>
            <a:xfrm rot="-5400000">
              <a:off x="5618399" y="123664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4" name="Google Shape;74;p8"/>
            <p:cNvSpPr/>
            <p:nvPr/>
          </p:nvSpPr>
          <p:spPr>
            <a:xfrm flipH="1">
              <a:off x="5849857" y="144407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5" name="Google Shape;75;p8"/>
            <p:cNvSpPr/>
            <p:nvPr/>
          </p:nvSpPr>
          <p:spPr>
            <a:xfrm rot="-5400000">
              <a:off x="5987081" y="2469743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8"/>
            <p:cNvSpPr/>
            <p:nvPr/>
          </p:nvSpPr>
          <p:spPr>
            <a:xfrm flipH="1">
              <a:off x="6222115" y="267717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7" name="Google Shape;77;p8"/>
            <p:cNvSpPr/>
            <p:nvPr/>
          </p:nvSpPr>
          <p:spPr>
            <a:xfrm rot="-5400000">
              <a:off x="6675341" y="1862244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8" name="Google Shape;78;p8"/>
            <p:cNvSpPr/>
            <p:nvPr/>
          </p:nvSpPr>
          <p:spPr>
            <a:xfrm flipH="1">
              <a:off x="6908099" y="206968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9" name="Google Shape;79;p8"/>
            <p:cNvSpPr/>
            <p:nvPr/>
          </p:nvSpPr>
          <p:spPr>
            <a:xfrm rot="-5400000">
              <a:off x="6861141" y="2478088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0" name="Google Shape;80;p8"/>
            <p:cNvSpPr/>
            <p:nvPr/>
          </p:nvSpPr>
          <p:spPr>
            <a:xfrm flipH="1">
              <a:off x="7965266" y="269319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1" name="Google Shape;81;p8"/>
            <p:cNvSpPr/>
            <p:nvPr/>
          </p:nvSpPr>
          <p:spPr>
            <a:xfrm flipH="1">
              <a:off x="8145082" y="330903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2" name="Google Shape;82;p8"/>
            <p:cNvSpPr/>
            <p:nvPr/>
          </p:nvSpPr>
          <p:spPr>
            <a:xfrm rot="-5400000">
              <a:off x="7047599" y="309534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3" name="Google Shape;83;p8"/>
            <p:cNvSpPr/>
            <p:nvPr/>
          </p:nvSpPr>
          <p:spPr>
            <a:xfrm flipH="1">
              <a:off x="7276649" y="330278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4" name="Google Shape;84;p8"/>
            <p:cNvSpPr/>
            <p:nvPr/>
          </p:nvSpPr>
          <p:spPr>
            <a:xfrm rot="-5400000">
              <a:off x="7227414" y="37111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5" name="Google Shape;85;p8"/>
            <p:cNvSpPr/>
            <p:nvPr/>
          </p:nvSpPr>
          <p:spPr>
            <a:xfrm flipH="1">
              <a:off x="7462448" y="3918625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8"/>
            <p:cNvSpPr/>
            <p:nvPr/>
          </p:nvSpPr>
          <p:spPr>
            <a:xfrm rot="-5400000">
              <a:off x="8102491" y="3718856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8"/>
            <p:cNvSpPr/>
            <p:nvPr/>
          </p:nvSpPr>
          <p:spPr>
            <a:xfrm flipH="1">
              <a:off x="8334533" y="3926292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8" name="Google Shape;88;p8"/>
            <p:cNvSpPr/>
            <p:nvPr/>
          </p:nvSpPr>
          <p:spPr>
            <a:xfrm rot="-5400000">
              <a:off x="8288290" y="4334700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73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9" name="Google Shape;89;p8"/>
          <p:cNvSpPr txBox="1"/>
          <p:nvPr>
            <p:ph type="title"/>
          </p:nvPr>
        </p:nvSpPr>
        <p:spPr>
          <a:xfrm>
            <a:off x="823850" y="866775"/>
            <a:ext cx="4587000" cy="352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0" name="Google Shape;90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9"/>
          <p:cNvGrpSpPr/>
          <p:nvPr/>
        </p:nvGrpSpPr>
        <p:grpSpPr>
          <a:xfrm>
            <a:off x="0" y="381001"/>
            <a:ext cx="1037850" cy="1016287"/>
            <a:chOff x="0" y="381001"/>
            <a:chExt cx="1037850" cy="1016287"/>
          </a:xfrm>
        </p:grpSpPr>
        <p:sp>
          <p:nvSpPr>
            <p:cNvPr id="93" name="Google Shape;93;p9"/>
            <p:cNvSpPr/>
            <p:nvPr/>
          </p:nvSpPr>
          <p:spPr>
            <a:xfrm rot="-5400000">
              <a:off x="0" y="381001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9"/>
            <p:cNvSpPr/>
            <p:nvPr/>
          </p:nvSpPr>
          <p:spPr>
            <a:xfrm flipH="1">
              <a:off x="229050" y="588489"/>
              <a:ext cx="808800" cy="808800"/>
            </a:xfrm>
            <a:prstGeom prst="diagStripe">
              <a:avLst>
                <a:gd fmla="val 50000" name="adj"/>
              </a:avLst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9"/>
          <p:cNvSpPr txBox="1"/>
          <p:nvPr>
            <p:ph type="title"/>
          </p:nvPr>
        </p:nvSpPr>
        <p:spPr>
          <a:xfrm>
            <a:off x="1297500" y="1658325"/>
            <a:ext cx="3036300" cy="1751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96" name="Google Shape;96;p9"/>
          <p:cNvSpPr txBox="1"/>
          <p:nvPr>
            <p:ph idx="1" type="subTitle"/>
          </p:nvPr>
        </p:nvSpPr>
        <p:spPr>
          <a:xfrm>
            <a:off x="1297500" y="3538000"/>
            <a:ext cx="3036300" cy="50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 sz="1300"/>
            </a:lvl9pPr>
          </a:lstStyle>
          <a:p/>
        </p:txBody>
      </p:sp>
      <p:sp>
        <p:nvSpPr>
          <p:cNvPr id="97" name="Google Shape;97;p9"/>
          <p:cNvSpPr txBox="1"/>
          <p:nvPr>
            <p:ph idx="2" type="body"/>
          </p:nvPr>
        </p:nvSpPr>
        <p:spPr>
          <a:xfrm>
            <a:off x="4648200" y="1696600"/>
            <a:ext cx="3676800" cy="234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0"/>
          <p:cNvGrpSpPr/>
          <p:nvPr/>
        </p:nvGrpSpPr>
        <p:grpSpPr>
          <a:xfrm>
            <a:off x="0" y="4128572"/>
            <a:ext cx="698925" cy="684657"/>
            <a:chOff x="0" y="3785672"/>
            <a:chExt cx="698925" cy="684657"/>
          </a:xfrm>
        </p:grpSpPr>
        <p:sp>
          <p:nvSpPr>
            <p:cNvPr id="101" name="Google Shape;101;p10"/>
            <p:cNvSpPr/>
            <p:nvPr/>
          </p:nvSpPr>
          <p:spPr>
            <a:xfrm rot="-5400000">
              <a:off x="0" y="3785672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10"/>
            <p:cNvSpPr/>
            <p:nvPr/>
          </p:nvSpPr>
          <p:spPr>
            <a:xfrm flipH="1">
              <a:off x="154125" y="3925529"/>
              <a:ext cx="544800" cy="544800"/>
            </a:xfrm>
            <a:prstGeom prst="diagStripe">
              <a:avLst>
                <a:gd fmla="val 50000" name="adj"/>
              </a:avLst>
            </a:prstGeom>
            <a:solidFill>
              <a:schemeClr val="lt1">
                <a:alpha val="962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10"/>
          <p:cNvSpPr txBox="1"/>
          <p:nvPr>
            <p:ph idx="1" type="body"/>
          </p:nvPr>
        </p:nvSpPr>
        <p:spPr>
          <a:xfrm>
            <a:off x="812725" y="4305375"/>
            <a:ext cx="6936000" cy="52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04" name="Google Shape;10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focus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Montserrat"/>
              <a:buNone/>
              <a:defRPr sz="28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Lato"/>
              <a:buChar char="●"/>
              <a:defRPr sz="13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●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○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Lato"/>
              <a:buChar char="■"/>
              <a:defRPr sz="11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3"/>
          <p:cNvSpPr txBox="1"/>
          <p:nvPr>
            <p:ph type="ctrTitle"/>
          </p:nvPr>
        </p:nvSpPr>
        <p:spPr>
          <a:xfrm>
            <a:off x="3160050" y="1565625"/>
            <a:ext cx="5801400" cy="177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AI Policies and Procedures</a:t>
            </a:r>
            <a:endParaRPr sz="33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3300"/>
              <a:t>A Panel Discussion</a:t>
            </a:r>
            <a:endParaRPr sz="3300"/>
          </a:p>
        </p:txBody>
      </p:sp>
      <p:sp>
        <p:nvSpPr>
          <p:cNvPr id="135" name="Google Shape;135;p13"/>
          <p:cNvSpPr txBox="1"/>
          <p:nvPr>
            <p:ph idx="1" type="subTitle"/>
          </p:nvPr>
        </p:nvSpPr>
        <p:spPr>
          <a:xfrm>
            <a:off x="4812125" y="3774775"/>
            <a:ext cx="3742500" cy="92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1700"/>
              <a:t>Moderator: Shaun Moore, Director of e-Learning at Oakland University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7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22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8/8</a:t>
            </a:r>
            <a:endParaRPr/>
          </a:p>
        </p:txBody>
      </p:sp>
      <p:sp>
        <p:nvSpPr>
          <p:cNvPr id="189" name="Google Shape;189;p22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/>
              <a:t>What are you most excited about when you think about the future of AI in education?</a:t>
            </a:r>
            <a:endParaRPr sz="25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3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3"/>
          <p:cNvSpPr txBox="1"/>
          <p:nvPr>
            <p:ph type="title"/>
          </p:nvPr>
        </p:nvSpPr>
        <p:spPr>
          <a:xfrm>
            <a:off x="823850" y="2053000"/>
            <a:ext cx="4587000" cy="1148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Audience Questions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14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Panelists</a:t>
            </a:r>
            <a:endParaRPr/>
          </a:p>
        </p:txBody>
      </p:sp>
      <p:sp>
        <p:nvSpPr>
          <p:cNvPr id="141" name="Google Shape;141;p14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/>
              <a:t>In Order of Best to Worst College Nicknames:</a:t>
            </a:r>
            <a:endParaRPr sz="15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Jennifer Berne, Provost of Oakland Community College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Nathan Chavez, Director, Center for Teaching and Learning at Walsh College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William Hart-Davidson, Professor and Associate Dean, Research &amp; Graduate Education at Michigan State University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5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1/8</a:t>
            </a:r>
            <a:endParaRPr/>
          </a:p>
        </p:txBody>
      </p:sp>
      <p:sp>
        <p:nvSpPr>
          <p:cNvPr id="147" name="Google Shape;147;p15"/>
          <p:cNvSpPr txBox="1"/>
          <p:nvPr>
            <p:ph idx="1" type="body"/>
          </p:nvPr>
        </p:nvSpPr>
        <p:spPr>
          <a:xfrm>
            <a:off x="1075775" y="1567550"/>
            <a:ext cx="72606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How has your institution adapted to generative AI?</a:t>
            </a:r>
            <a:endParaRPr sz="2500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500"/>
              <a:t>Have there been any new policies or guidelines created to address generative AI?</a:t>
            </a:r>
            <a:endParaRPr sz="25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6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2/8</a:t>
            </a:r>
            <a:endParaRPr/>
          </a:p>
        </p:txBody>
      </p:sp>
      <p:sp>
        <p:nvSpPr>
          <p:cNvPr id="153" name="Google Shape;153;p16"/>
          <p:cNvSpPr txBox="1"/>
          <p:nvPr>
            <p:ph idx="1" type="body"/>
          </p:nvPr>
        </p:nvSpPr>
        <p:spPr>
          <a:xfrm>
            <a:off x="960500" y="1567550"/>
            <a:ext cx="73758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Can you tell us more about how your institution supported faculty in the early days of generative AI?</a:t>
            </a:r>
            <a:endParaRPr sz="2500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500"/>
              <a:t>How has that approach evolved over the last year?</a:t>
            </a:r>
            <a:endParaRPr sz="25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7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3/8</a:t>
            </a:r>
            <a:endParaRPr/>
          </a:p>
        </p:txBody>
      </p:sp>
      <p:sp>
        <p:nvSpPr>
          <p:cNvPr id="159" name="Google Shape;159;p17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/>
              <a:t>How does your institution educate the faculty, staff, and students on the ways they can use AI?</a:t>
            </a:r>
            <a:endParaRPr sz="25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8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4/8</a:t>
            </a:r>
            <a:endParaRPr/>
          </a:p>
        </p:txBody>
      </p:sp>
      <p:sp>
        <p:nvSpPr>
          <p:cNvPr id="165" name="Google Shape;165;p18"/>
          <p:cNvSpPr txBox="1"/>
          <p:nvPr>
            <p:ph idx="1" type="body"/>
          </p:nvPr>
        </p:nvSpPr>
        <p:spPr>
          <a:xfrm>
            <a:off x="1297500" y="1567550"/>
            <a:ext cx="70389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500"/>
              <a:t>What ways do you encourage or discourage faculty to use AI in their teaching or class prep, and why?</a:t>
            </a:r>
            <a:endParaRPr sz="25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19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5/8</a:t>
            </a:r>
            <a:endParaRPr/>
          </a:p>
        </p:txBody>
      </p:sp>
      <p:sp>
        <p:nvSpPr>
          <p:cNvPr id="171" name="Google Shape;171;p19"/>
          <p:cNvSpPr txBox="1"/>
          <p:nvPr>
            <p:ph idx="1" type="body"/>
          </p:nvPr>
        </p:nvSpPr>
        <p:spPr>
          <a:xfrm>
            <a:off x="950900" y="1567550"/>
            <a:ext cx="73854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Do you see institutions needing to teach students about generative AI to prepare them for the future workforce?’</a:t>
            </a:r>
            <a:endParaRPr sz="2500"/>
          </a:p>
          <a:p>
            <a:pPr indent="0" lvl="0" marL="0" rtl="0" algn="ctr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2500"/>
              <a:t>Do you think employers will expect graduates to know how to use AI in their jobs?</a:t>
            </a:r>
            <a:endParaRPr sz="2500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500"/>
              <a:t>Are there specific skills and knowledge areas you feel will be impacted by the technology?</a:t>
            </a:r>
            <a:endParaRPr sz="25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0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6/8</a:t>
            </a:r>
            <a:endParaRPr/>
          </a:p>
        </p:txBody>
      </p:sp>
      <p:sp>
        <p:nvSpPr>
          <p:cNvPr id="177" name="Google Shape;177;p20"/>
          <p:cNvSpPr txBox="1"/>
          <p:nvPr>
            <p:ph idx="1" type="body"/>
          </p:nvPr>
        </p:nvSpPr>
        <p:spPr>
          <a:xfrm>
            <a:off x="566700" y="1567550"/>
            <a:ext cx="77694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How do you personally use generative AI in your work?</a:t>
            </a:r>
            <a:endParaRPr sz="2500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500"/>
              <a:t>Do you have recommended tools or sites that you use or find helpful?</a:t>
            </a:r>
            <a:endParaRPr sz="25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1"/>
          <p:cNvSpPr txBox="1"/>
          <p:nvPr>
            <p:ph type="title"/>
          </p:nvPr>
        </p:nvSpPr>
        <p:spPr>
          <a:xfrm>
            <a:off x="1297500" y="393750"/>
            <a:ext cx="7038900" cy="914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Question 7/8</a:t>
            </a:r>
            <a:endParaRPr/>
          </a:p>
        </p:txBody>
      </p:sp>
      <p:sp>
        <p:nvSpPr>
          <p:cNvPr id="183" name="Google Shape;183;p21"/>
          <p:cNvSpPr txBox="1"/>
          <p:nvPr>
            <p:ph idx="1" type="body"/>
          </p:nvPr>
        </p:nvSpPr>
        <p:spPr>
          <a:xfrm>
            <a:off x="912475" y="1567550"/>
            <a:ext cx="7423800" cy="29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Beyond academics, are there other areas of your life where you’ve found generative AI being helpful?</a:t>
            </a:r>
            <a:endParaRPr sz="2500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2500"/>
              <a:t>Do you have recommended tools or sites that you use or find helpful?</a:t>
            </a:r>
            <a:endParaRPr sz="2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Focus">
  <a:themeElements>
    <a:clrScheme name="Focus">
      <a:dk1>
        <a:srgbClr val="1B212C"/>
      </a:dk1>
      <a:lt1>
        <a:srgbClr val="FFFFFF"/>
      </a:lt1>
      <a:dk2>
        <a:srgbClr val="D9D9D9"/>
      </a:dk2>
      <a:lt2>
        <a:srgbClr val="82C7A5"/>
      </a:lt2>
      <a:accent1>
        <a:srgbClr val="0145AC"/>
      </a:accent1>
      <a:accent2>
        <a:srgbClr val="EECE1A"/>
      </a:accent2>
      <a:accent3>
        <a:srgbClr val="4E5567"/>
      </a:accent3>
      <a:accent4>
        <a:srgbClr val="F4D6AD"/>
      </a:accent4>
      <a:accent5>
        <a:srgbClr val="7890CD"/>
      </a:accent5>
      <a:accent6>
        <a:srgbClr val="F15E22"/>
      </a:accent6>
      <a:hlink>
        <a:srgbClr val="7890CD"/>
      </a:hlink>
      <a:folHlink>
        <a:srgbClr val="7890C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