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12192000"/>
  <p:notesSz cx="6858000" cy="9144000"/>
  <p:embeddedFontLst>
    <p:embeddedFont>
      <p:font typeface="Roboto Slab"/>
      <p:regular r:id="rId30"/>
      <p:bold r:id="rId31"/>
    </p:embeddedFont>
    <p:embeddedFont>
      <p:font typeface="Robo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bold.fntdata"/><Relationship Id="rId30" Type="http://schemas.openxmlformats.org/officeDocument/2006/relationships/font" Target="fonts/RobotoSlab-regular.fntdata"/><Relationship Id="rId11" Type="http://schemas.openxmlformats.org/officeDocument/2006/relationships/slide" Target="slides/slide7.xml"/><Relationship Id="rId33" Type="http://schemas.openxmlformats.org/officeDocument/2006/relationships/font" Target="fonts/Roboto-bold.fntdata"/><Relationship Id="rId10" Type="http://schemas.openxmlformats.org/officeDocument/2006/relationships/slide" Target="slides/slide6.xml"/><Relationship Id="rId32" Type="http://schemas.openxmlformats.org/officeDocument/2006/relationships/font" Target="fonts/Roboto-regular.fntdata"/><Relationship Id="rId13" Type="http://schemas.openxmlformats.org/officeDocument/2006/relationships/slide" Target="slides/slide9.xml"/><Relationship Id="rId35" Type="http://schemas.openxmlformats.org/officeDocument/2006/relationships/font" Target="fonts/Roboto-boldItalic.fntdata"/><Relationship Id="rId12" Type="http://schemas.openxmlformats.org/officeDocument/2006/relationships/slide" Target="slides/slide8.xml"/><Relationship Id="rId34" Type="http://schemas.openxmlformats.org/officeDocument/2006/relationships/font" Target="fonts/Roboto-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Diane will start talking about survey results.</a:t>
            </a:r>
            <a:endParaRPr/>
          </a:p>
        </p:txBody>
      </p:sp>
      <p:sp>
        <p:nvSpPr>
          <p:cNvPr id="131" name="Google Shape;1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57badcb507_0_6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g57badcb507_0_6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Shaun will start talking about the data starting here with LMS.</a:t>
            </a:r>
            <a:endParaRPr/>
          </a:p>
        </p:txBody>
      </p:sp>
      <p:sp>
        <p:nvSpPr>
          <p:cNvPr id="193" name="Google Shape;19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7badcb507_7_0:notes"/>
          <p:cNvSpPr txBox="1"/>
          <p:nvPr>
            <p:ph idx="1" type="body"/>
          </p:nvPr>
        </p:nvSpPr>
        <p:spPr>
          <a:xfrm>
            <a:off x="685800" y="4343378"/>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g57badcb507_7_0:notes"/>
          <p:cNvSpPr/>
          <p:nvPr>
            <p:ph idx="2" type="sldImg"/>
          </p:nvPr>
        </p:nvSpPr>
        <p:spPr>
          <a:xfrm>
            <a:off x="381152" y="685793"/>
            <a:ext cx="60966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7badcb507_0_60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57badcb507_0_6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g57badcb507_0_58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57badcb507_0_5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Diane will think up some discussion topics.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57badcb507_0_5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57badcb507_0_5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57badcb507_0_36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57badcb507_0_3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Shaun will talk about National Trends.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57badcb507_7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57badcb507_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Shaun will talk about National Trends.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57badcb507_0_37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57badcb507_0_3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57badcb507_0_3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57badcb507_0_3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57badcb507_0_38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57badcb507_0_3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57badcb507_0_39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57badcb507_0_3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Shaun will introduce survey.</a:t>
            </a:r>
            <a:endParaRPr/>
          </a:p>
        </p:txBody>
      </p:sp>
      <p:sp>
        <p:nvSpPr>
          <p:cNvPr id="125" name="Google Shape;12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033067" y="896808"/>
            <a:ext cx="1442131" cy="1499896"/>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8716786" y="4457271"/>
            <a:ext cx="1442131" cy="1499896"/>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5812802" y="3756618"/>
            <a:ext cx="5664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2240402" y="1585234"/>
            <a:ext cx="7711200" cy="1943100"/>
          </a:xfrm>
          <a:prstGeom prst="rect">
            <a:avLst/>
          </a:prstGeom>
        </p:spPr>
        <p:txBody>
          <a:bodyPr anchorCtr="0" anchor="b" bIns="121900" lIns="121900" spcFirstLastPara="1" rIns="121900" wrap="square" tIns="121900"/>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14" name="Google Shape;14;p2"/>
          <p:cNvSpPr txBox="1"/>
          <p:nvPr>
            <p:ph idx="1" type="subTitle"/>
          </p:nvPr>
        </p:nvSpPr>
        <p:spPr>
          <a:xfrm>
            <a:off x="2240402" y="4065933"/>
            <a:ext cx="7711200" cy="1212000"/>
          </a:xfrm>
          <a:prstGeom prst="rect">
            <a:avLst/>
          </a:prstGeom>
        </p:spPr>
        <p:txBody>
          <a:bodyPr anchorCtr="0" anchor="t" bIns="121900" lIns="121900" spcFirstLastPara="1" rIns="121900" wrap="square" tIns="121900"/>
          <a:lstStyle>
            <a:lvl1pPr lvl="0"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3200"/>
              <a:buFont typeface="Roboto Slab"/>
              <a:buNone/>
              <a:defRPr sz="32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200" y="6769100"/>
            <a:ext cx="12191700" cy="88800"/>
          </a:xfrm>
          <a:prstGeom prst="rect">
            <a:avLst/>
          </a:prstGeom>
          <a:solidFill>
            <a:schemeClr val="accent4"/>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517200" y="1536600"/>
            <a:ext cx="11157600" cy="2051100"/>
          </a:xfrm>
          <a:prstGeom prst="rect">
            <a:avLst/>
          </a:prstGeom>
        </p:spPr>
        <p:txBody>
          <a:bodyPr anchorCtr="0" anchor="ctr" bIns="121900" lIns="121900" spcFirstLastPara="1" rIns="121900" wrap="square" tIns="121900"/>
          <a:lstStyle>
            <a:lvl1pPr lvl="0" algn="ctr">
              <a:spcBef>
                <a:spcPts val="0"/>
              </a:spcBef>
              <a:spcAft>
                <a:spcPts val="0"/>
              </a:spcAft>
              <a:buClr>
                <a:schemeClr val="accent5"/>
              </a:buClr>
              <a:buSzPts val="17300"/>
              <a:buNone/>
              <a:defRPr sz="17300">
                <a:solidFill>
                  <a:schemeClr val="accent5"/>
                </a:solidFill>
              </a:defRPr>
            </a:lvl1pPr>
            <a:lvl2pPr lvl="1" algn="ctr">
              <a:spcBef>
                <a:spcPts val="0"/>
              </a:spcBef>
              <a:spcAft>
                <a:spcPts val="0"/>
              </a:spcAft>
              <a:buClr>
                <a:schemeClr val="accent5"/>
              </a:buClr>
              <a:buSzPts val="17300"/>
              <a:buNone/>
              <a:defRPr sz="17300">
                <a:solidFill>
                  <a:schemeClr val="accent5"/>
                </a:solidFill>
              </a:defRPr>
            </a:lvl2pPr>
            <a:lvl3pPr lvl="2" algn="ctr">
              <a:spcBef>
                <a:spcPts val="0"/>
              </a:spcBef>
              <a:spcAft>
                <a:spcPts val="0"/>
              </a:spcAft>
              <a:buClr>
                <a:schemeClr val="accent5"/>
              </a:buClr>
              <a:buSzPts val="17300"/>
              <a:buNone/>
              <a:defRPr sz="17300">
                <a:solidFill>
                  <a:schemeClr val="accent5"/>
                </a:solidFill>
              </a:defRPr>
            </a:lvl3pPr>
            <a:lvl4pPr lvl="3" algn="ctr">
              <a:spcBef>
                <a:spcPts val="0"/>
              </a:spcBef>
              <a:spcAft>
                <a:spcPts val="0"/>
              </a:spcAft>
              <a:buClr>
                <a:schemeClr val="accent5"/>
              </a:buClr>
              <a:buSzPts val="17300"/>
              <a:buNone/>
              <a:defRPr sz="17300">
                <a:solidFill>
                  <a:schemeClr val="accent5"/>
                </a:solidFill>
              </a:defRPr>
            </a:lvl4pPr>
            <a:lvl5pPr lvl="4" algn="ctr">
              <a:spcBef>
                <a:spcPts val="0"/>
              </a:spcBef>
              <a:spcAft>
                <a:spcPts val="0"/>
              </a:spcAft>
              <a:buClr>
                <a:schemeClr val="accent5"/>
              </a:buClr>
              <a:buSzPts val="17300"/>
              <a:buNone/>
              <a:defRPr sz="17300">
                <a:solidFill>
                  <a:schemeClr val="accent5"/>
                </a:solidFill>
              </a:defRPr>
            </a:lvl5pPr>
            <a:lvl6pPr lvl="5" algn="ctr">
              <a:spcBef>
                <a:spcPts val="0"/>
              </a:spcBef>
              <a:spcAft>
                <a:spcPts val="0"/>
              </a:spcAft>
              <a:buClr>
                <a:schemeClr val="accent5"/>
              </a:buClr>
              <a:buSzPts val="17300"/>
              <a:buNone/>
              <a:defRPr sz="17300">
                <a:solidFill>
                  <a:schemeClr val="accent5"/>
                </a:solidFill>
              </a:defRPr>
            </a:lvl6pPr>
            <a:lvl7pPr lvl="6" algn="ctr">
              <a:spcBef>
                <a:spcPts val="0"/>
              </a:spcBef>
              <a:spcAft>
                <a:spcPts val="0"/>
              </a:spcAft>
              <a:buClr>
                <a:schemeClr val="accent5"/>
              </a:buClr>
              <a:buSzPts val="17300"/>
              <a:buNone/>
              <a:defRPr sz="17300">
                <a:solidFill>
                  <a:schemeClr val="accent5"/>
                </a:solidFill>
              </a:defRPr>
            </a:lvl7pPr>
            <a:lvl8pPr lvl="7" algn="ctr">
              <a:spcBef>
                <a:spcPts val="0"/>
              </a:spcBef>
              <a:spcAft>
                <a:spcPts val="0"/>
              </a:spcAft>
              <a:buClr>
                <a:schemeClr val="accent5"/>
              </a:buClr>
              <a:buSzPts val="17300"/>
              <a:buNone/>
              <a:defRPr sz="17300">
                <a:solidFill>
                  <a:schemeClr val="accent5"/>
                </a:solidFill>
              </a:defRPr>
            </a:lvl8pPr>
            <a:lvl9pPr lvl="8" algn="ctr">
              <a:spcBef>
                <a:spcPts val="0"/>
              </a:spcBef>
              <a:spcAft>
                <a:spcPts val="0"/>
              </a:spcAft>
              <a:buClr>
                <a:schemeClr val="accent5"/>
              </a:buClr>
              <a:buSzPts val="17300"/>
              <a:buNone/>
              <a:defRPr sz="17300">
                <a:solidFill>
                  <a:schemeClr val="accent5"/>
                </a:solidFill>
              </a:defRPr>
            </a:lvl9pPr>
          </a:lstStyle>
          <a:p>
            <a:r>
              <a:t>xx%</a:t>
            </a:r>
          </a:p>
        </p:txBody>
      </p:sp>
      <p:sp>
        <p:nvSpPr>
          <p:cNvPr id="55" name="Google Shape;55;p11"/>
          <p:cNvSpPr txBox="1"/>
          <p:nvPr>
            <p:ph idx="1" type="body"/>
          </p:nvPr>
        </p:nvSpPr>
        <p:spPr>
          <a:xfrm>
            <a:off x="517200" y="3892600"/>
            <a:ext cx="11157600" cy="1428900"/>
          </a:xfrm>
          <a:prstGeom prst="rect">
            <a:avLst/>
          </a:prstGeom>
        </p:spPr>
        <p:txBody>
          <a:bodyPr anchorCtr="0" anchor="t" bIns="121900" lIns="121900" spcFirstLastPara="1" rIns="121900" wrap="square" tIns="121900"/>
          <a:lstStyle>
            <a:lvl1pPr indent="-381000" lvl="0" marL="457200" algn="ctr">
              <a:spcBef>
                <a:spcPts val="0"/>
              </a:spcBef>
              <a:spcAft>
                <a:spcPts val="0"/>
              </a:spcAft>
              <a:buSzPts val="24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sp>
        <p:nvSpPr>
          <p:cNvPr id="56" name="Google Shape;56;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59" name="Shape 59"/>
        <p:cNvGrpSpPr/>
        <p:nvPr/>
      </p:nvGrpSpPr>
      <p:grpSpPr>
        <a:xfrm>
          <a:off x="0" y="0"/>
          <a:ext cx="0" cy="0"/>
          <a:chOff x="0" y="0"/>
          <a:chExt cx="0" cy="0"/>
        </a:xfrm>
      </p:grpSpPr>
      <p:sp>
        <p:nvSpPr>
          <p:cNvPr id="60" name="Google Shape;60;p1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sp>
        <p:nvSpPr>
          <p:cNvPr id="61" name="Google Shape;61;p1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2100"/>
              </a:spcBef>
              <a:spcAft>
                <a:spcPts val="0"/>
              </a:spcAft>
              <a:buClr>
                <a:schemeClr val="dk1"/>
              </a:buClr>
              <a:buSzPts val="1800"/>
              <a:buChar char="○"/>
              <a:defRPr/>
            </a:lvl2pPr>
            <a:lvl3pPr indent="-342900" lvl="2" marL="1371600" rtl="0" algn="l">
              <a:lnSpc>
                <a:spcPct val="90000"/>
              </a:lnSpc>
              <a:spcBef>
                <a:spcPts val="2100"/>
              </a:spcBef>
              <a:spcAft>
                <a:spcPts val="0"/>
              </a:spcAft>
              <a:buClr>
                <a:schemeClr val="dk1"/>
              </a:buClr>
              <a:buSzPts val="1800"/>
              <a:buChar char="■"/>
              <a:defRPr/>
            </a:lvl3pPr>
            <a:lvl4pPr indent="-342900" lvl="3" marL="1828800" rtl="0" algn="l">
              <a:lnSpc>
                <a:spcPct val="90000"/>
              </a:lnSpc>
              <a:spcBef>
                <a:spcPts val="2100"/>
              </a:spcBef>
              <a:spcAft>
                <a:spcPts val="0"/>
              </a:spcAft>
              <a:buClr>
                <a:schemeClr val="dk1"/>
              </a:buClr>
              <a:buSzPts val="1800"/>
              <a:buChar char="●"/>
              <a:defRPr/>
            </a:lvl4pPr>
            <a:lvl5pPr indent="-342900" lvl="4" marL="2286000" rtl="0" algn="l">
              <a:lnSpc>
                <a:spcPct val="90000"/>
              </a:lnSpc>
              <a:spcBef>
                <a:spcPts val="2100"/>
              </a:spcBef>
              <a:spcAft>
                <a:spcPts val="0"/>
              </a:spcAft>
              <a:buClr>
                <a:schemeClr val="dk1"/>
              </a:buClr>
              <a:buSzPts val="1800"/>
              <a:buChar char="○"/>
              <a:defRPr/>
            </a:lvl5pPr>
            <a:lvl6pPr indent="-342900" lvl="5" marL="2743200" rtl="0" algn="l">
              <a:lnSpc>
                <a:spcPct val="90000"/>
              </a:lnSpc>
              <a:spcBef>
                <a:spcPts val="2100"/>
              </a:spcBef>
              <a:spcAft>
                <a:spcPts val="0"/>
              </a:spcAft>
              <a:buClr>
                <a:schemeClr val="dk1"/>
              </a:buClr>
              <a:buSzPts val="1800"/>
              <a:buChar char="■"/>
              <a:defRPr/>
            </a:lvl6pPr>
            <a:lvl7pPr indent="-342900" lvl="6" marL="3200400" rtl="0" algn="l">
              <a:lnSpc>
                <a:spcPct val="90000"/>
              </a:lnSpc>
              <a:spcBef>
                <a:spcPts val="2100"/>
              </a:spcBef>
              <a:spcAft>
                <a:spcPts val="0"/>
              </a:spcAft>
              <a:buClr>
                <a:schemeClr val="dk1"/>
              </a:buClr>
              <a:buSzPts val="1800"/>
              <a:buChar char="●"/>
              <a:defRPr/>
            </a:lvl7pPr>
            <a:lvl8pPr indent="-342900" lvl="7" marL="3657600" rtl="0" algn="l">
              <a:lnSpc>
                <a:spcPct val="90000"/>
              </a:lnSpc>
              <a:spcBef>
                <a:spcPts val="2100"/>
              </a:spcBef>
              <a:spcAft>
                <a:spcPts val="0"/>
              </a:spcAft>
              <a:buClr>
                <a:schemeClr val="dk1"/>
              </a:buClr>
              <a:buSzPts val="1800"/>
              <a:buChar char="○"/>
              <a:defRPr/>
            </a:lvl8pPr>
            <a:lvl9pPr indent="-342900" lvl="8" marL="4114800" rtl="0" algn="l">
              <a:lnSpc>
                <a:spcPct val="90000"/>
              </a:lnSpc>
              <a:spcBef>
                <a:spcPts val="2100"/>
              </a:spcBef>
              <a:spcAft>
                <a:spcPts val="2100"/>
              </a:spcAft>
              <a:buClr>
                <a:schemeClr val="dk1"/>
              </a:buClr>
              <a:buSzPts val="1800"/>
              <a:buChar char="■"/>
              <a:defRPr/>
            </a:lvl9pPr>
          </a:lstStyle>
          <a:p/>
        </p:txBody>
      </p:sp>
      <p:sp>
        <p:nvSpPr>
          <p:cNvPr id="62" name="Google Shape;62;p1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 name="Google Shape;63;p1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 name="Google Shape;64;p1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5" name="Shape 65"/>
        <p:cNvGrpSpPr/>
        <p:nvPr/>
      </p:nvGrpSpPr>
      <p:grpSpPr>
        <a:xfrm>
          <a:off x="0" y="0"/>
          <a:ext cx="0" cy="0"/>
          <a:chOff x="0" y="0"/>
          <a:chExt cx="0" cy="0"/>
        </a:xfrm>
      </p:grpSpPr>
      <p:sp>
        <p:nvSpPr>
          <p:cNvPr id="66" name="Google Shape;66;p1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sp>
        <p:nvSpPr>
          <p:cNvPr id="67" name="Google Shape;67;p14"/>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2100"/>
              </a:spcBef>
              <a:spcAft>
                <a:spcPts val="0"/>
              </a:spcAft>
              <a:buClr>
                <a:schemeClr val="dk1"/>
              </a:buClr>
              <a:buSzPts val="1800"/>
              <a:buChar char="○"/>
              <a:defRPr/>
            </a:lvl2pPr>
            <a:lvl3pPr indent="-342900" lvl="2" marL="1371600" rtl="0" algn="l">
              <a:lnSpc>
                <a:spcPct val="90000"/>
              </a:lnSpc>
              <a:spcBef>
                <a:spcPts val="2100"/>
              </a:spcBef>
              <a:spcAft>
                <a:spcPts val="0"/>
              </a:spcAft>
              <a:buClr>
                <a:schemeClr val="dk1"/>
              </a:buClr>
              <a:buSzPts val="1800"/>
              <a:buChar char="■"/>
              <a:defRPr/>
            </a:lvl3pPr>
            <a:lvl4pPr indent="-342900" lvl="3" marL="1828800" rtl="0" algn="l">
              <a:lnSpc>
                <a:spcPct val="90000"/>
              </a:lnSpc>
              <a:spcBef>
                <a:spcPts val="2100"/>
              </a:spcBef>
              <a:spcAft>
                <a:spcPts val="0"/>
              </a:spcAft>
              <a:buClr>
                <a:schemeClr val="dk1"/>
              </a:buClr>
              <a:buSzPts val="1800"/>
              <a:buChar char="●"/>
              <a:defRPr/>
            </a:lvl4pPr>
            <a:lvl5pPr indent="-342900" lvl="4" marL="2286000" rtl="0" algn="l">
              <a:lnSpc>
                <a:spcPct val="90000"/>
              </a:lnSpc>
              <a:spcBef>
                <a:spcPts val="2100"/>
              </a:spcBef>
              <a:spcAft>
                <a:spcPts val="0"/>
              </a:spcAft>
              <a:buClr>
                <a:schemeClr val="dk1"/>
              </a:buClr>
              <a:buSzPts val="1800"/>
              <a:buChar char="○"/>
              <a:defRPr/>
            </a:lvl5pPr>
            <a:lvl6pPr indent="-342900" lvl="5" marL="2743200" rtl="0" algn="l">
              <a:lnSpc>
                <a:spcPct val="90000"/>
              </a:lnSpc>
              <a:spcBef>
                <a:spcPts val="2100"/>
              </a:spcBef>
              <a:spcAft>
                <a:spcPts val="0"/>
              </a:spcAft>
              <a:buClr>
                <a:schemeClr val="dk1"/>
              </a:buClr>
              <a:buSzPts val="1800"/>
              <a:buChar char="■"/>
              <a:defRPr/>
            </a:lvl6pPr>
            <a:lvl7pPr indent="-342900" lvl="6" marL="3200400" rtl="0" algn="l">
              <a:lnSpc>
                <a:spcPct val="90000"/>
              </a:lnSpc>
              <a:spcBef>
                <a:spcPts val="2100"/>
              </a:spcBef>
              <a:spcAft>
                <a:spcPts val="0"/>
              </a:spcAft>
              <a:buClr>
                <a:schemeClr val="dk1"/>
              </a:buClr>
              <a:buSzPts val="1800"/>
              <a:buChar char="●"/>
              <a:defRPr/>
            </a:lvl7pPr>
            <a:lvl8pPr indent="-342900" lvl="7" marL="3657600" rtl="0" algn="l">
              <a:lnSpc>
                <a:spcPct val="90000"/>
              </a:lnSpc>
              <a:spcBef>
                <a:spcPts val="2100"/>
              </a:spcBef>
              <a:spcAft>
                <a:spcPts val="0"/>
              </a:spcAft>
              <a:buClr>
                <a:schemeClr val="dk1"/>
              </a:buClr>
              <a:buSzPts val="1800"/>
              <a:buChar char="○"/>
              <a:defRPr/>
            </a:lvl8pPr>
            <a:lvl9pPr indent="-342900" lvl="8" marL="4114800" rtl="0" algn="l">
              <a:lnSpc>
                <a:spcPct val="90000"/>
              </a:lnSpc>
              <a:spcBef>
                <a:spcPts val="2100"/>
              </a:spcBef>
              <a:spcAft>
                <a:spcPts val="2100"/>
              </a:spcAft>
              <a:buClr>
                <a:schemeClr val="dk1"/>
              </a:buClr>
              <a:buSzPts val="1800"/>
              <a:buChar char="■"/>
              <a:defRPr/>
            </a:lvl9pPr>
          </a:lstStyle>
          <a:p/>
        </p:txBody>
      </p:sp>
      <p:sp>
        <p:nvSpPr>
          <p:cNvPr id="68" name="Google Shape;68;p14"/>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2100"/>
              </a:spcBef>
              <a:spcAft>
                <a:spcPts val="0"/>
              </a:spcAft>
              <a:buClr>
                <a:schemeClr val="dk1"/>
              </a:buClr>
              <a:buSzPts val="1800"/>
              <a:buChar char="○"/>
              <a:defRPr/>
            </a:lvl2pPr>
            <a:lvl3pPr indent="-342900" lvl="2" marL="1371600" rtl="0" algn="l">
              <a:lnSpc>
                <a:spcPct val="90000"/>
              </a:lnSpc>
              <a:spcBef>
                <a:spcPts val="2100"/>
              </a:spcBef>
              <a:spcAft>
                <a:spcPts val="0"/>
              </a:spcAft>
              <a:buClr>
                <a:schemeClr val="dk1"/>
              </a:buClr>
              <a:buSzPts val="1800"/>
              <a:buChar char="■"/>
              <a:defRPr/>
            </a:lvl3pPr>
            <a:lvl4pPr indent="-342900" lvl="3" marL="1828800" rtl="0" algn="l">
              <a:lnSpc>
                <a:spcPct val="90000"/>
              </a:lnSpc>
              <a:spcBef>
                <a:spcPts val="2100"/>
              </a:spcBef>
              <a:spcAft>
                <a:spcPts val="0"/>
              </a:spcAft>
              <a:buClr>
                <a:schemeClr val="dk1"/>
              </a:buClr>
              <a:buSzPts val="1800"/>
              <a:buChar char="●"/>
              <a:defRPr/>
            </a:lvl4pPr>
            <a:lvl5pPr indent="-342900" lvl="4" marL="2286000" rtl="0" algn="l">
              <a:lnSpc>
                <a:spcPct val="90000"/>
              </a:lnSpc>
              <a:spcBef>
                <a:spcPts val="2100"/>
              </a:spcBef>
              <a:spcAft>
                <a:spcPts val="0"/>
              </a:spcAft>
              <a:buClr>
                <a:schemeClr val="dk1"/>
              </a:buClr>
              <a:buSzPts val="1800"/>
              <a:buChar char="○"/>
              <a:defRPr/>
            </a:lvl5pPr>
            <a:lvl6pPr indent="-342900" lvl="5" marL="2743200" rtl="0" algn="l">
              <a:lnSpc>
                <a:spcPct val="90000"/>
              </a:lnSpc>
              <a:spcBef>
                <a:spcPts val="2100"/>
              </a:spcBef>
              <a:spcAft>
                <a:spcPts val="0"/>
              </a:spcAft>
              <a:buClr>
                <a:schemeClr val="dk1"/>
              </a:buClr>
              <a:buSzPts val="1800"/>
              <a:buChar char="■"/>
              <a:defRPr/>
            </a:lvl6pPr>
            <a:lvl7pPr indent="-342900" lvl="6" marL="3200400" rtl="0" algn="l">
              <a:lnSpc>
                <a:spcPct val="90000"/>
              </a:lnSpc>
              <a:spcBef>
                <a:spcPts val="2100"/>
              </a:spcBef>
              <a:spcAft>
                <a:spcPts val="0"/>
              </a:spcAft>
              <a:buClr>
                <a:schemeClr val="dk1"/>
              </a:buClr>
              <a:buSzPts val="1800"/>
              <a:buChar char="●"/>
              <a:defRPr/>
            </a:lvl7pPr>
            <a:lvl8pPr indent="-342900" lvl="7" marL="3657600" rtl="0" algn="l">
              <a:lnSpc>
                <a:spcPct val="90000"/>
              </a:lnSpc>
              <a:spcBef>
                <a:spcPts val="2100"/>
              </a:spcBef>
              <a:spcAft>
                <a:spcPts val="0"/>
              </a:spcAft>
              <a:buClr>
                <a:schemeClr val="dk1"/>
              </a:buClr>
              <a:buSzPts val="1800"/>
              <a:buChar char="○"/>
              <a:defRPr/>
            </a:lvl8pPr>
            <a:lvl9pPr indent="-342900" lvl="8" marL="4114800" rtl="0" algn="l">
              <a:lnSpc>
                <a:spcPct val="90000"/>
              </a:lnSpc>
              <a:spcBef>
                <a:spcPts val="2100"/>
              </a:spcBef>
              <a:spcAft>
                <a:spcPts val="2100"/>
              </a:spcAft>
              <a:buClr>
                <a:schemeClr val="dk1"/>
              </a:buClr>
              <a:buSzPts val="1800"/>
              <a:buChar char="■"/>
              <a:defRPr/>
            </a:lvl9pPr>
          </a:lstStyle>
          <a:p/>
        </p:txBody>
      </p:sp>
      <p:sp>
        <p:nvSpPr>
          <p:cNvPr id="69" name="Google Shape;69;p1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0" name="Google Shape;70;p1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1" name="Google Shape;71;p1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cSld name="SECTION_HEADER_1">
    <p:spTree>
      <p:nvGrpSpPr>
        <p:cNvPr id="72" name="Shape 72"/>
        <p:cNvGrpSpPr/>
        <p:nvPr/>
      </p:nvGrpSpPr>
      <p:grpSpPr>
        <a:xfrm>
          <a:off x="0" y="0"/>
          <a:ext cx="0" cy="0"/>
          <a:chOff x="0" y="0"/>
          <a:chExt cx="0" cy="0"/>
        </a:xfrm>
      </p:grpSpPr>
      <p:sp>
        <p:nvSpPr>
          <p:cNvPr id="73" name="Google Shape;73;p15"/>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lstStyle>
            <a:lvl1pPr lvl="0" rtl="0" algn="l">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sp>
        <p:nvSpPr>
          <p:cNvPr id="74" name="Google Shape;74;p15"/>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lstStyle>
            <a:lvl1pPr indent="-228600" lvl="0" marL="457200" rtl="0" algn="l">
              <a:lnSpc>
                <a:spcPct val="90000"/>
              </a:lnSpc>
              <a:spcBef>
                <a:spcPts val="1000"/>
              </a:spcBef>
              <a:spcAft>
                <a:spcPts val="0"/>
              </a:spcAft>
              <a:buClr>
                <a:srgbClr val="888888"/>
              </a:buClr>
              <a:buSzPts val="2400"/>
              <a:buNone/>
              <a:defRPr sz="2400">
                <a:solidFill>
                  <a:srgbClr val="888888"/>
                </a:solidFill>
              </a:defRPr>
            </a:lvl1pPr>
            <a:lvl2pPr indent="-228600" lvl="1" marL="914400" rtl="0" algn="l">
              <a:lnSpc>
                <a:spcPct val="90000"/>
              </a:lnSpc>
              <a:spcBef>
                <a:spcPts val="2100"/>
              </a:spcBef>
              <a:spcAft>
                <a:spcPts val="0"/>
              </a:spcAft>
              <a:buClr>
                <a:srgbClr val="888888"/>
              </a:buClr>
              <a:buSzPts val="2000"/>
              <a:buNone/>
              <a:defRPr sz="2000">
                <a:solidFill>
                  <a:srgbClr val="888888"/>
                </a:solidFill>
              </a:defRPr>
            </a:lvl2pPr>
            <a:lvl3pPr indent="-228600" lvl="2" marL="1371600" rtl="0" algn="l">
              <a:lnSpc>
                <a:spcPct val="90000"/>
              </a:lnSpc>
              <a:spcBef>
                <a:spcPts val="2100"/>
              </a:spcBef>
              <a:spcAft>
                <a:spcPts val="0"/>
              </a:spcAft>
              <a:buClr>
                <a:srgbClr val="888888"/>
              </a:buClr>
              <a:buSzPts val="1800"/>
              <a:buNone/>
              <a:defRPr sz="1800">
                <a:solidFill>
                  <a:srgbClr val="888888"/>
                </a:solidFill>
              </a:defRPr>
            </a:lvl3pPr>
            <a:lvl4pPr indent="-228600" lvl="3" marL="1828800" rtl="0" algn="l">
              <a:lnSpc>
                <a:spcPct val="90000"/>
              </a:lnSpc>
              <a:spcBef>
                <a:spcPts val="2100"/>
              </a:spcBef>
              <a:spcAft>
                <a:spcPts val="0"/>
              </a:spcAft>
              <a:buClr>
                <a:srgbClr val="888888"/>
              </a:buClr>
              <a:buSzPts val="1600"/>
              <a:buNone/>
              <a:defRPr sz="1600">
                <a:solidFill>
                  <a:srgbClr val="888888"/>
                </a:solidFill>
              </a:defRPr>
            </a:lvl4pPr>
            <a:lvl5pPr indent="-228600" lvl="4" marL="2286000" rtl="0" algn="l">
              <a:lnSpc>
                <a:spcPct val="90000"/>
              </a:lnSpc>
              <a:spcBef>
                <a:spcPts val="2100"/>
              </a:spcBef>
              <a:spcAft>
                <a:spcPts val="0"/>
              </a:spcAft>
              <a:buClr>
                <a:srgbClr val="888888"/>
              </a:buClr>
              <a:buSzPts val="1600"/>
              <a:buNone/>
              <a:defRPr sz="1600">
                <a:solidFill>
                  <a:srgbClr val="888888"/>
                </a:solidFill>
              </a:defRPr>
            </a:lvl5pPr>
            <a:lvl6pPr indent="-228600" lvl="5" marL="2743200" rtl="0" algn="l">
              <a:lnSpc>
                <a:spcPct val="90000"/>
              </a:lnSpc>
              <a:spcBef>
                <a:spcPts val="2100"/>
              </a:spcBef>
              <a:spcAft>
                <a:spcPts val="0"/>
              </a:spcAft>
              <a:buClr>
                <a:srgbClr val="888888"/>
              </a:buClr>
              <a:buSzPts val="1600"/>
              <a:buNone/>
              <a:defRPr sz="1600">
                <a:solidFill>
                  <a:srgbClr val="888888"/>
                </a:solidFill>
              </a:defRPr>
            </a:lvl6pPr>
            <a:lvl7pPr indent="-228600" lvl="6" marL="3200400" rtl="0" algn="l">
              <a:lnSpc>
                <a:spcPct val="90000"/>
              </a:lnSpc>
              <a:spcBef>
                <a:spcPts val="2100"/>
              </a:spcBef>
              <a:spcAft>
                <a:spcPts val="0"/>
              </a:spcAft>
              <a:buClr>
                <a:srgbClr val="888888"/>
              </a:buClr>
              <a:buSzPts val="1600"/>
              <a:buNone/>
              <a:defRPr sz="1600">
                <a:solidFill>
                  <a:srgbClr val="888888"/>
                </a:solidFill>
              </a:defRPr>
            </a:lvl7pPr>
            <a:lvl8pPr indent="-228600" lvl="7" marL="3657600" rtl="0" algn="l">
              <a:lnSpc>
                <a:spcPct val="90000"/>
              </a:lnSpc>
              <a:spcBef>
                <a:spcPts val="2100"/>
              </a:spcBef>
              <a:spcAft>
                <a:spcPts val="0"/>
              </a:spcAft>
              <a:buClr>
                <a:srgbClr val="888888"/>
              </a:buClr>
              <a:buSzPts val="1600"/>
              <a:buNone/>
              <a:defRPr sz="1600">
                <a:solidFill>
                  <a:srgbClr val="888888"/>
                </a:solidFill>
              </a:defRPr>
            </a:lvl8pPr>
            <a:lvl9pPr indent="-228600" lvl="8" marL="4114800" rtl="0" algn="l">
              <a:lnSpc>
                <a:spcPct val="90000"/>
              </a:lnSpc>
              <a:spcBef>
                <a:spcPts val="2100"/>
              </a:spcBef>
              <a:spcAft>
                <a:spcPts val="2100"/>
              </a:spcAft>
              <a:buClr>
                <a:srgbClr val="888888"/>
              </a:buClr>
              <a:buSzPts val="1600"/>
              <a:buNone/>
              <a:defRPr sz="1600">
                <a:solidFill>
                  <a:srgbClr val="888888"/>
                </a:solidFill>
              </a:defRPr>
            </a:lvl9pPr>
          </a:lstStyle>
          <a:p/>
        </p:txBody>
      </p:sp>
      <p:sp>
        <p:nvSpPr>
          <p:cNvPr id="75" name="Google Shape;75;p1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6" name="Google Shape;76;p1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7" name="Google Shape;77;p1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5812802" y="3756618"/>
            <a:ext cx="5664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641000" y="2353267"/>
            <a:ext cx="10962900" cy="1209900"/>
          </a:xfrm>
          <a:prstGeom prst="rect">
            <a:avLst/>
          </a:prstGeom>
        </p:spPr>
        <p:txBody>
          <a:bodyPr anchorCtr="0" anchor="b" bIns="121900" lIns="121900" spcFirstLastPara="1" rIns="121900" wrap="square" tIns="121900"/>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9" name="Google Shape;19;p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656750" y="1680378"/>
            <a:ext cx="5664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517200" y="610700"/>
            <a:ext cx="11157600" cy="914700"/>
          </a:xfrm>
          <a:prstGeom prst="rect">
            <a:avLst/>
          </a:prstGeom>
        </p:spPr>
        <p:txBody>
          <a:bodyPr anchorCtr="0" anchor="b" bIns="121900" lIns="121900" spcFirstLastPara="1" rIns="121900" wrap="square" tIns="121900"/>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3" name="Google Shape;23;p4"/>
          <p:cNvSpPr txBox="1"/>
          <p:nvPr>
            <p:ph idx="1" type="body"/>
          </p:nvPr>
        </p:nvSpPr>
        <p:spPr>
          <a:xfrm>
            <a:off x="517200" y="1986432"/>
            <a:ext cx="11157600" cy="4105200"/>
          </a:xfrm>
          <a:prstGeom prst="rect">
            <a:avLst/>
          </a:prstGeom>
        </p:spPr>
        <p:txBody>
          <a:bodyPr anchorCtr="0" anchor="t" bIns="121900" lIns="121900" spcFirstLastPara="1" rIns="121900" wrap="square" tIns="121900"/>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24" name="Google Shape;24;p4"/>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656750" y="1680378"/>
            <a:ext cx="5664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517200" y="610700"/>
            <a:ext cx="11157600" cy="914700"/>
          </a:xfrm>
          <a:prstGeom prst="rect">
            <a:avLst/>
          </a:prstGeom>
        </p:spPr>
        <p:txBody>
          <a:bodyPr anchorCtr="0" anchor="b" bIns="121900" lIns="121900" spcFirstLastPara="1" rIns="121900" wrap="square" tIns="121900"/>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8" name="Google Shape;28;p5"/>
          <p:cNvSpPr txBox="1"/>
          <p:nvPr>
            <p:ph idx="1" type="body"/>
          </p:nvPr>
        </p:nvSpPr>
        <p:spPr>
          <a:xfrm>
            <a:off x="517200" y="1986433"/>
            <a:ext cx="5333100" cy="4105200"/>
          </a:xfrm>
          <a:prstGeom prst="rect">
            <a:avLst/>
          </a:prstGeom>
        </p:spPr>
        <p:txBody>
          <a:bodyPr anchorCtr="0" anchor="t" bIns="121900" lIns="121900" spcFirstLastPara="1" rIns="121900" wrap="square" tIns="121900"/>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9" name="Google Shape;29;p5"/>
          <p:cNvSpPr txBox="1"/>
          <p:nvPr>
            <p:ph idx="2" type="body"/>
          </p:nvPr>
        </p:nvSpPr>
        <p:spPr>
          <a:xfrm>
            <a:off x="6341600" y="1986433"/>
            <a:ext cx="5333100" cy="4105200"/>
          </a:xfrm>
          <a:prstGeom prst="rect">
            <a:avLst/>
          </a:prstGeom>
        </p:spPr>
        <p:txBody>
          <a:bodyPr anchorCtr="0" anchor="t" bIns="121900" lIns="121900" spcFirstLastPara="1" rIns="121900" wrap="square" tIns="121900"/>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30" name="Google Shape;30;p5"/>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517200" y="610700"/>
            <a:ext cx="11157600" cy="914700"/>
          </a:xfrm>
          <a:prstGeom prst="rect">
            <a:avLst/>
          </a:prstGeom>
        </p:spPr>
        <p:txBody>
          <a:bodyPr anchorCtr="0" anchor="b" bIns="121900" lIns="121900" spcFirstLastPara="1" rIns="121900" wrap="square" tIns="121900"/>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33" name="Google Shape;33;p6"/>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652291" y="1883036"/>
            <a:ext cx="4419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517200" y="740800"/>
            <a:ext cx="3744000" cy="1007700"/>
          </a:xfrm>
          <a:prstGeom prst="rect">
            <a:avLst/>
          </a:prstGeom>
        </p:spPr>
        <p:txBody>
          <a:bodyPr anchorCtr="0" anchor="b" bIns="121900" lIns="121900" spcFirstLastPara="1" rIns="121900" wrap="square" tIns="121900"/>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7" name="Google Shape;37;p7"/>
          <p:cNvSpPr txBox="1"/>
          <p:nvPr>
            <p:ph idx="1" type="body"/>
          </p:nvPr>
        </p:nvSpPr>
        <p:spPr>
          <a:xfrm>
            <a:off x="517200" y="2125367"/>
            <a:ext cx="3744000" cy="3574800"/>
          </a:xfrm>
          <a:prstGeom prst="rect">
            <a:avLst/>
          </a:prstGeom>
        </p:spPr>
        <p:txBody>
          <a:bodyPr anchorCtr="0" anchor="t" bIns="121900" lIns="121900" spcFirstLastPara="1" rIns="121900" wrap="square" tIns="121900"/>
          <a:lstStyle>
            <a:lvl1pPr indent="-330200" lvl="0" marL="457200">
              <a:spcBef>
                <a:spcPts val="0"/>
              </a:spcBef>
              <a:spcAft>
                <a:spcPts val="0"/>
              </a:spcAft>
              <a:buSzPts val="1600"/>
              <a:buChar char="●"/>
              <a:defRPr sz="16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38" name="Google Shape;38;p7"/>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653667" y="701800"/>
            <a:ext cx="7491600" cy="5454300"/>
          </a:xfrm>
          <a:prstGeom prst="rect">
            <a:avLst/>
          </a:prstGeom>
        </p:spPr>
        <p:txBody>
          <a:bodyPr anchorCtr="0" anchor="ctr" bIns="121900" lIns="121900" spcFirstLastPara="1" rIns="121900" wrap="square" tIns="121900"/>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41" name="Google Shape;41;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6096000" y="-100"/>
            <a:ext cx="6096000" cy="6858000"/>
          </a:xfrm>
          <a:prstGeom prst="rect">
            <a:avLst/>
          </a:prstGeom>
          <a:solidFill>
            <a:schemeClr val="dk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cxnSp>
        <p:nvCxnSpPr>
          <p:cNvPr id="44" name="Google Shape;44;p9"/>
          <p:cNvCxnSpPr/>
          <p:nvPr/>
        </p:nvCxnSpPr>
        <p:spPr>
          <a:xfrm>
            <a:off x="6706233" y="5994004"/>
            <a:ext cx="7212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354000" y="1612100"/>
            <a:ext cx="5393700" cy="2008500"/>
          </a:xfrm>
          <a:prstGeom prst="rect">
            <a:avLst/>
          </a:prstGeom>
        </p:spPr>
        <p:txBody>
          <a:bodyPr anchorCtr="0" anchor="b" bIns="121900" lIns="121900" spcFirstLastPara="1" rIns="121900" wrap="square" tIns="121900"/>
          <a:lstStyle>
            <a:lvl1pPr lvl="0" algn="ctr">
              <a:spcBef>
                <a:spcPts val="0"/>
              </a:spcBef>
              <a:spcAft>
                <a:spcPts val="0"/>
              </a:spcAft>
              <a:buSzPts val="5100"/>
              <a:buNone/>
              <a:defRPr sz="5100"/>
            </a:lvl1pPr>
            <a:lvl2pPr lvl="1" algn="ctr">
              <a:spcBef>
                <a:spcPts val="0"/>
              </a:spcBef>
              <a:spcAft>
                <a:spcPts val="0"/>
              </a:spcAft>
              <a:buSzPts val="5100"/>
              <a:buNone/>
              <a:defRPr sz="5100"/>
            </a:lvl2pPr>
            <a:lvl3pPr lvl="2" algn="ctr">
              <a:spcBef>
                <a:spcPts val="0"/>
              </a:spcBef>
              <a:spcAft>
                <a:spcPts val="0"/>
              </a:spcAft>
              <a:buSzPts val="5100"/>
              <a:buNone/>
              <a:defRPr sz="5100"/>
            </a:lvl3pPr>
            <a:lvl4pPr lvl="3" algn="ctr">
              <a:spcBef>
                <a:spcPts val="0"/>
              </a:spcBef>
              <a:spcAft>
                <a:spcPts val="0"/>
              </a:spcAft>
              <a:buSzPts val="5100"/>
              <a:buNone/>
              <a:defRPr sz="5100"/>
            </a:lvl4pPr>
            <a:lvl5pPr lvl="4" algn="ctr">
              <a:spcBef>
                <a:spcPts val="0"/>
              </a:spcBef>
              <a:spcAft>
                <a:spcPts val="0"/>
              </a:spcAft>
              <a:buSzPts val="5100"/>
              <a:buNone/>
              <a:defRPr sz="5100"/>
            </a:lvl5pPr>
            <a:lvl6pPr lvl="5" algn="ctr">
              <a:spcBef>
                <a:spcPts val="0"/>
              </a:spcBef>
              <a:spcAft>
                <a:spcPts val="0"/>
              </a:spcAft>
              <a:buSzPts val="5100"/>
              <a:buNone/>
              <a:defRPr sz="5100"/>
            </a:lvl6pPr>
            <a:lvl7pPr lvl="6" algn="ctr">
              <a:spcBef>
                <a:spcPts val="0"/>
              </a:spcBef>
              <a:spcAft>
                <a:spcPts val="0"/>
              </a:spcAft>
              <a:buSzPts val="5100"/>
              <a:buNone/>
              <a:defRPr sz="5100"/>
            </a:lvl7pPr>
            <a:lvl8pPr lvl="7" algn="ctr">
              <a:spcBef>
                <a:spcPts val="0"/>
              </a:spcBef>
              <a:spcAft>
                <a:spcPts val="0"/>
              </a:spcAft>
              <a:buSzPts val="5100"/>
              <a:buNone/>
              <a:defRPr sz="5100"/>
            </a:lvl8pPr>
            <a:lvl9pPr lvl="8" algn="ctr">
              <a:spcBef>
                <a:spcPts val="0"/>
              </a:spcBef>
              <a:spcAft>
                <a:spcPts val="0"/>
              </a:spcAft>
              <a:buSzPts val="5100"/>
              <a:buNone/>
              <a:defRPr sz="5100"/>
            </a:lvl9pPr>
          </a:lstStyle>
          <a:p/>
        </p:txBody>
      </p:sp>
      <p:sp>
        <p:nvSpPr>
          <p:cNvPr id="46" name="Google Shape;46;p9"/>
          <p:cNvSpPr txBox="1"/>
          <p:nvPr>
            <p:ph idx="1" type="subTitle"/>
          </p:nvPr>
        </p:nvSpPr>
        <p:spPr>
          <a:xfrm>
            <a:off x="354000" y="3692001"/>
            <a:ext cx="5393700" cy="1794000"/>
          </a:xfrm>
          <a:prstGeom prst="rect">
            <a:avLst/>
          </a:prstGeom>
        </p:spPr>
        <p:txBody>
          <a:bodyPr anchorCtr="0" anchor="t" bIns="121900" lIns="121900" spcFirstLastPara="1" rIns="121900" wrap="square" tIns="121900"/>
          <a:lstStyle>
            <a:lvl1pPr lvl="0" algn="ctr">
              <a:lnSpc>
                <a:spcPct val="100000"/>
              </a:lnSpc>
              <a:spcBef>
                <a:spcPts val="0"/>
              </a:spcBef>
              <a:spcAft>
                <a:spcPts val="0"/>
              </a:spcAft>
              <a:buClr>
                <a:schemeClr val="accent5"/>
              </a:buClr>
              <a:buSzPts val="2800"/>
              <a:buNone/>
              <a:defRPr sz="2800">
                <a:solidFill>
                  <a:schemeClr val="accent5"/>
                </a:solidFill>
              </a:defRPr>
            </a:lvl1pPr>
            <a:lvl2pPr lvl="1" algn="ctr">
              <a:lnSpc>
                <a:spcPct val="100000"/>
              </a:lnSpc>
              <a:spcBef>
                <a:spcPts val="0"/>
              </a:spcBef>
              <a:spcAft>
                <a:spcPts val="0"/>
              </a:spcAft>
              <a:buClr>
                <a:schemeClr val="accent5"/>
              </a:buClr>
              <a:buSzPts val="2800"/>
              <a:buNone/>
              <a:defRPr sz="2800">
                <a:solidFill>
                  <a:schemeClr val="accent5"/>
                </a:solidFill>
              </a:defRPr>
            </a:lvl2pPr>
            <a:lvl3pPr lvl="2" algn="ctr">
              <a:lnSpc>
                <a:spcPct val="100000"/>
              </a:lnSpc>
              <a:spcBef>
                <a:spcPts val="0"/>
              </a:spcBef>
              <a:spcAft>
                <a:spcPts val="0"/>
              </a:spcAft>
              <a:buClr>
                <a:schemeClr val="accent5"/>
              </a:buClr>
              <a:buSzPts val="2800"/>
              <a:buNone/>
              <a:defRPr sz="2800">
                <a:solidFill>
                  <a:schemeClr val="accent5"/>
                </a:solidFill>
              </a:defRPr>
            </a:lvl3pPr>
            <a:lvl4pPr lvl="3" algn="ctr">
              <a:lnSpc>
                <a:spcPct val="100000"/>
              </a:lnSpc>
              <a:spcBef>
                <a:spcPts val="0"/>
              </a:spcBef>
              <a:spcAft>
                <a:spcPts val="0"/>
              </a:spcAft>
              <a:buClr>
                <a:schemeClr val="accent5"/>
              </a:buClr>
              <a:buSzPts val="2800"/>
              <a:buNone/>
              <a:defRPr sz="2800">
                <a:solidFill>
                  <a:schemeClr val="accent5"/>
                </a:solidFill>
              </a:defRPr>
            </a:lvl4pPr>
            <a:lvl5pPr lvl="4" algn="ctr">
              <a:lnSpc>
                <a:spcPct val="100000"/>
              </a:lnSpc>
              <a:spcBef>
                <a:spcPts val="0"/>
              </a:spcBef>
              <a:spcAft>
                <a:spcPts val="0"/>
              </a:spcAft>
              <a:buClr>
                <a:schemeClr val="accent5"/>
              </a:buClr>
              <a:buSzPts val="2800"/>
              <a:buNone/>
              <a:defRPr sz="2800">
                <a:solidFill>
                  <a:schemeClr val="accent5"/>
                </a:solidFill>
              </a:defRPr>
            </a:lvl5pPr>
            <a:lvl6pPr lvl="5" algn="ctr">
              <a:lnSpc>
                <a:spcPct val="100000"/>
              </a:lnSpc>
              <a:spcBef>
                <a:spcPts val="0"/>
              </a:spcBef>
              <a:spcAft>
                <a:spcPts val="0"/>
              </a:spcAft>
              <a:buClr>
                <a:schemeClr val="accent5"/>
              </a:buClr>
              <a:buSzPts val="2800"/>
              <a:buNone/>
              <a:defRPr sz="2800">
                <a:solidFill>
                  <a:schemeClr val="accent5"/>
                </a:solidFill>
              </a:defRPr>
            </a:lvl6pPr>
            <a:lvl7pPr lvl="6" algn="ctr">
              <a:lnSpc>
                <a:spcPct val="100000"/>
              </a:lnSpc>
              <a:spcBef>
                <a:spcPts val="0"/>
              </a:spcBef>
              <a:spcAft>
                <a:spcPts val="0"/>
              </a:spcAft>
              <a:buClr>
                <a:schemeClr val="accent5"/>
              </a:buClr>
              <a:buSzPts val="2800"/>
              <a:buNone/>
              <a:defRPr sz="2800">
                <a:solidFill>
                  <a:schemeClr val="accent5"/>
                </a:solidFill>
              </a:defRPr>
            </a:lvl7pPr>
            <a:lvl8pPr lvl="7" algn="ctr">
              <a:lnSpc>
                <a:spcPct val="100000"/>
              </a:lnSpc>
              <a:spcBef>
                <a:spcPts val="0"/>
              </a:spcBef>
              <a:spcAft>
                <a:spcPts val="0"/>
              </a:spcAft>
              <a:buClr>
                <a:schemeClr val="accent5"/>
              </a:buClr>
              <a:buSzPts val="2800"/>
              <a:buNone/>
              <a:defRPr sz="2800">
                <a:solidFill>
                  <a:schemeClr val="accent5"/>
                </a:solidFill>
              </a:defRPr>
            </a:lvl8pPr>
            <a:lvl9pPr lvl="8" algn="ctr">
              <a:lnSpc>
                <a:spcPct val="100000"/>
              </a:lnSpc>
              <a:spcBef>
                <a:spcPts val="0"/>
              </a:spcBef>
              <a:spcAft>
                <a:spcPts val="0"/>
              </a:spcAft>
              <a:buClr>
                <a:schemeClr val="accent5"/>
              </a:buClr>
              <a:buSzPts val="2800"/>
              <a:buNone/>
              <a:defRPr sz="2800">
                <a:solidFill>
                  <a:schemeClr val="accent5"/>
                </a:solidFill>
              </a:defRPr>
            </a:lvl9pPr>
          </a:lstStyle>
          <a:p/>
        </p:txBody>
      </p:sp>
      <p:sp>
        <p:nvSpPr>
          <p:cNvPr id="47" name="Google Shape;47;p9"/>
          <p:cNvSpPr txBox="1"/>
          <p:nvPr>
            <p:ph idx="2" type="body"/>
          </p:nvPr>
        </p:nvSpPr>
        <p:spPr>
          <a:xfrm>
            <a:off x="6586000" y="965600"/>
            <a:ext cx="5115900" cy="4926900"/>
          </a:xfrm>
          <a:prstGeom prst="rect">
            <a:avLst/>
          </a:prstGeom>
        </p:spPr>
        <p:txBody>
          <a:bodyPr anchorCtr="0" anchor="ctr" bIns="121900" lIns="121900" spcFirstLastPara="1" rIns="121900" wrap="square" tIns="121900"/>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48" name="Google Shape;48;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426000" y="5644967"/>
            <a:ext cx="7998300" cy="798300"/>
          </a:xfrm>
          <a:prstGeom prst="rect">
            <a:avLst/>
          </a:prstGeom>
        </p:spPr>
        <p:txBody>
          <a:bodyPr anchorCtr="0" anchor="ctr" bIns="121900" lIns="121900" spcFirstLastPara="1" rIns="121900" wrap="square" tIns="121900"/>
          <a:lstStyle>
            <a:lvl1pPr indent="-228600" lvl="0" marL="457200">
              <a:lnSpc>
                <a:spcPct val="100000"/>
              </a:lnSpc>
              <a:spcBef>
                <a:spcPts val="0"/>
              </a:spcBef>
              <a:spcAft>
                <a:spcPts val="0"/>
              </a:spcAft>
              <a:buSzPts val="24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17200" y="610700"/>
            <a:ext cx="11157600" cy="914700"/>
          </a:xfrm>
          <a:prstGeom prst="rect">
            <a:avLst/>
          </a:prstGeom>
          <a:noFill/>
          <a:ln>
            <a:noFill/>
          </a:ln>
        </p:spPr>
        <p:txBody>
          <a:bodyPr anchorCtr="0" anchor="b" bIns="121900" lIns="121900" spcFirstLastPara="1" rIns="121900" wrap="square" tIns="121900"/>
          <a:lstStyle>
            <a:lvl1pPr lvl="0">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1pPr>
            <a:lvl2pPr lvl="1">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2pPr>
            <a:lvl3pPr lvl="2">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3pPr>
            <a:lvl4pPr lvl="3">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4pPr>
            <a:lvl5pPr lvl="4">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5pPr>
            <a:lvl6pPr lvl="5">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6pPr>
            <a:lvl7pPr lvl="6">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7pPr>
            <a:lvl8pPr lvl="7">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8pPr>
            <a:lvl9pPr lvl="8">
              <a:spcBef>
                <a:spcPts val="0"/>
              </a:spcBef>
              <a:spcAft>
                <a:spcPts val="0"/>
              </a:spcAft>
              <a:buClr>
                <a:schemeClr val="dk1"/>
              </a:buClr>
              <a:buSzPts val="4000"/>
              <a:buFont typeface="Roboto Slab"/>
              <a:buNone/>
              <a:defRPr sz="4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517200" y="1986432"/>
            <a:ext cx="11157600" cy="4105200"/>
          </a:xfrm>
          <a:prstGeom prst="rect">
            <a:avLst/>
          </a:prstGeom>
          <a:noFill/>
          <a:ln>
            <a:noFill/>
          </a:ln>
        </p:spPr>
        <p:txBody>
          <a:bodyPr anchorCtr="0" anchor="t" bIns="121900" lIns="121900" spcFirstLastPara="1" rIns="121900" wrap="square" tIns="121900"/>
          <a:lstStyle>
            <a:lvl1pPr indent="-381000" lvl="0" marL="457200">
              <a:lnSpc>
                <a:spcPct val="115000"/>
              </a:lnSpc>
              <a:spcBef>
                <a:spcPts val="0"/>
              </a:spcBef>
              <a:spcAft>
                <a:spcPts val="0"/>
              </a:spcAft>
              <a:buClr>
                <a:schemeClr val="dk1"/>
              </a:buClr>
              <a:buSzPts val="2400"/>
              <a:buFont typeface="Roboto"/>
              <a:buChar char="●"/>
              <a:defRPr sz="2400">
                <a:solidFill>
                  <a:schemeClr val="dk1"/>
                </a:solidFill>
                <a:latin typeface="Roboto"/>
                <a:ea typeface="Roboto"/>
                <a:cs typeface="Roboto"/>
                <a:sym typeface="Roboto"/>
              </a:defRPr>
            </a:lvl1pPr>
            <a:lvl2pPr indent="-349250" lvl="1" marL="9144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2pPr>
            <a:lvl3pPr indent="-349250" lvl="2" marL="13716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3pPr>
            <a:lvl4pPr indent="-349250" lvl="3" marL="18288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4pPr>
            <a:lvl5pPr indent="-349250" lvl="4" marL="22860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5pPr>
            <a:lvl6pPr indent="-349250" lvl="5" marL="27432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6pPr>
            <a:lvl7pPr indent="-349250" lvl="6" marL="32004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7pPr>
            <a:lvl8pPr indent="-349250" lvl="7" marL="3657600">
              <a:lnSpc>
                <a:spcPct val="115000"/>
              </a:lnSpc>
              <a:spcBef>
                <a:spcPts val="2100"/>
              </a:spcBef>
              <a:spcAft>
                <a:spcPts val="0"/>
              </a:spcAft>
              <a:buClr>
                <a:schemeClr val="dk1"/>
              </a:buClr>
              <a:buSzPts val="1900"/>
              <a:buFont typeface="Roboto"/>
              <a:buChar char="○"/>
              <a:defRPr sz="1900">
                <a:solidFill>
                  <a:schemeClr val="dk1"/>
                </a:solidFill>
                <a:latin typeface="Roboto"/>
                <a:ea typeface="Roboto"/>
                <a:cs typeface="Roboto"/>
                <a:sym typeface="Roboto"/>
              </a:defRPr>
            </a:lvl8pPr>
            <a:lvl9pPr indent="-349250" lvl="8" marL="4114800">
              <a:lnSpc>
                <a:spcPct val="115000"/>
              </a:lnSpc>
              <a:spcBef>
                <a:spcPts val="2100"/>
              </a:spcBef>
              <a:spcAft>
                <a:spcPts val="2100"/>
              </a:spcAft>
              <a:buClr>
                <a:schemeClr val="dk1"/>
              </a:buClr>
              <a:buSzPts val="1900"/>
              <a:buFont typeface="Roboto"/>
              <a:buChar char="■"/>
              <a:defRPr sz="1900">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1"/>
                </a:solidFill>
                <a:latin typeface="Roboto"/>
                <a:ea typeface="Roboto"/>
                <a:cs typeface="Roboto"/>
                <a:sym typeface="Roboto"/>
              </a:defRPr>
            </a:lvl1pPr>
            <a:lvl2pPr lvl="1" algn="r">
              <a:buNone/>
              <a:defRPr sz="1300">
                <a:solidFill>
                  <a:schemeClr val="dk1"/>
                </a:solidFill>
                <a:latin typeface="Roboto"/>
                <a:ea typeface="Roboto"/>
                <a:cs typeface="Roboto"/>
                <a:sym typeface="Roboto"/>
              </a:defRPr>
            </a:lvl2pPr>
            <a:lvl3pPr lvl="2" algn="r">
              <a:buNone/>
              <a:defRPr sz="1300">
                <a:solidFill>
                  <a:schemeClr val="dk1"/>
                </a:solidFill>
                <a:latin typeface="Roboto"/>
                <a:ea typeface="Roboto"/>
                <a:cs typeface="Roboto"/>
                <a:sym typeface="Roboto"/>
              </a:defRPr>
            </a:lvl3pPr>
            <a:lvl4pPr lvl="3" algn="r">
              <a:buNone/>
              <a:defRPr sz="1300">
                <a:solidFill>
                  <a:schemeClr val="dk1"/>
                </a:solidFill>
                <a:latin typeface="Roboto"/>
                <a:ea typeface="Roboto"/>
                <a:cs typeface="Roboto"/>
                <a:sym typeface="Roboto"/>
              </a:defRPr>
            </a:lvl4pPr>
            <a:lvl5pPr lvl="4" algn="r">
              <a:buNone/>
              <a:defRPr sz="1300">
                <a:solidFill>
                  <a:schemeClr val="dk1"/>
                </a:solidFill>
                <a:latin typeface="Roboto"/>
                <a:ea typeface="Roboto"/>
                <a:cs typeface="Roboto"/>
                <a:sym typeface="Roboto"/>
              </a:defRPr>
            </a:lvl5pPr>
            <a:lvl6pPr lvl="5" algn="r">
              <a:buNone/>
              <a:defRPr sz="1300">
                <a:solidFill>
                  <a:schemeClr val="dk1"/>
                </a:solidFill>
                <a:latin typeface="Roboto"/>
                <a:ea typeface="Roboto"/>
                <a:cs typeface="Roboto"/>
                <a:sym typeface="Roboto"/>
              </a:defRPr>
            </a:lvl6pPr>
            <a:lvl7pPr lvl="6" algn="r">
              <a:buNone/>
              <a:defRPr sz="1300">
                <a:solidFill>
                  <a:schemeClr val="dk1"/>
                </a:solidFill>
                <a:latin typeface="Roboto"/>
                <a:ea typeface="Roboto"/>
                <a:cs typeface="Roboto"/>
                <a:sym typeface="Roboto"/>
              </a:defRPr>
            </a:lvl7pPr>
            <a:lvl8pPr lvl="7" algn="r">
              <a:buNone/>
              <a:defRPr sz="1300">
                <a:solidFill>
                  <a:schemeClr val="dk1"/>
                </a:solidFill>
                <a:latin typeface="Roboto"/>
                <a:ea typeface="Roboto"/>
                <a:cs typeface="Roboto"/>
                <a:sym typeface="Roboto"/>
              </a:defRPr>
            </a:lvl8pPr>
            <a:lvl9pPr lvl="8" algn="r">
              <a:buNone/>
              <a:defRPr sz="13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 Id="rId3"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 Id="rId3"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 Id="rId3" Type="http://schemas.openxmlformats.org/officeDocument/2006/relationships/hyperlink" Target="mailto:diane@dcairns.com" TargetMode="External"/><Relationship Id="rId4" Type="http://schemas.openxmlformats.org/officeDocument/2006/relationships/hyperlink" Target="mailto:samoore@oakland.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6"/>
          <p:cNvSpPr txBox="1"/>
          <p:nvPr>
            <p:ph type="title"/>
          </p:nvPr>
        </p:nvSpPr>
        <p:spPr>
          <a:xfrm>
            <a:off x="641000" y="2353267"/>
            <a:ext cx="10962900" cy="12099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t>2019 A4EOE Survey</a:t>
            </a:r>
            <a:endParaRPr/>
          </a:p>
          <a:p>
            <a:pPr indent="0" lvl="0" marL="0" rtl="0" algn="ctr">
              <a:lnSpc>
                <a:spcPct val="90000"/>
              </a:lnSpc>
              <a:spcBef>
                <a:spcPts val="0"/>
              </a:spcBef>
              <a:spcAft>
                <a:spcPts val="0"/>
              </a:spcAft>
              <a:buClr>
                <a:schemeClr val="dk1"/>
              </a:buClr>
              <a:buSzPts val="6000"/>
              <a:buFont typeface="Calibri"/>
              <a:buNone/>
            </a:pPr>
            <a:r>
              <a:rPr lang="en-US"/>
              <a:t>Results and Roundtable Discussion</a:t>
            </a:r>
            <a:endParaRPr/>
          </a:p>
        </p:txBody>
      </p:sp>
      <p:sp>
        <p:nvSpPr>
          <p:cNvPr id="83" name="Google Shape;83;p16"/>
          <p:cNvSpPr txBox="1"/>
          <p:nvPr>
            <p:ph idx="4294967295" type="subTitle"/>
          </p:nvPr>
        </p:nvSpPr>
        <p:spPr>
          <a:xfrm>
            <a:off x="1047925" y="4345150"/>
            <a:ext cx="9674400" cy="17508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None/>
            </a:pPr>
            <a:r>
              <a:rPr lang="en-US" sz="2400"/>
              <a:t>Diane Cairns, Cairns Management, LLC</a:t>
            </a:r>
            <a:r>
              <a:rPr lang="en-US" sz="2400"/>
              <a:t>, </a:t>
            </a:r>
            <a:r>
              <a:rPr lang="en-US" sz="2400"/>
              <a:t>Pr</a:t>
            </a:r>
            <a:r>
              <a:rPr lang="en-US"/>
              <a:t>incipal</a:t>
            </a:r>
            <a:endParaRPr sz="2400"/>
          </a:p>
          <a:p>
            <a:pPr indent="0" lvl="0" marL="0" rtl="0" algn="ctr">
              <a:lnSpc>
                <a:spcPct val="90000"/>
              </a:lnSpc>
              <a:spcBef>
                <a:spcPts val="2100"/>
              </a:spcBef>
              <a:spcAft>
                <a:spcPts val="2100"/>
              </a:spcAft>
              <a:buClr>
                <a:schemeClr val="dk1"/>
              </a:buClr>
              <a:buSzPts val="1100"/>
              <a:buNone/>
            </a:pPr>
            <a:r>
              <a:rPr lang="en-US" sz="2400"/>
              <a:t>Shaun</a:t>
            </a:r>
            <a:r>
              <a:rPr lang="en-US"/>
              <a:t> </a:t>
            </a:r>
            <a:r>
              <a:rPr lang="en-US" sz="2400"/>
              <a:t>Moore, Director of e-Learning, Oakland University</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Participating Institutions</a:t>
            </a:r>
            <a:endParaRPr/>
          </a:p>
        </p:txBody>
      </p:sp>
      <p:sp>
        <p:nvSpPr>
          <p:cNvPr id="134" name="Google Shape;134;p25"/>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Autofit/>
          </a:bodyPr>
          <a:lstStyle/>
          <a:p>
            <a:pPr indent="-406400" lvl="0" marL="457200" marR="0" rtl="0" algn="l">
              <a:lnSpc>
                <a:spcPct val="70000"/>
              </a:lnSpc>
              <a:spcBef>
                <a:spcPts val="1000"/>
              </a:spcBef>
              <a:spcAft>
                <a:spcPts val="0"/>
              </a:spcAft>
              <a:buSzPts val="2800"/>
              <a:buChar char="●"/>
            </a:pPr>
            <a:r>
              <a:rPr lang="en-US" sz="2800"/>
              <a:t>Baker College</a:t>
            </a:r>
            <a:endParaRPr sz="2800"/>
          </a:p>
          <a:p>
            <a:pPr indent="-406400" lvl="0" marL="457200" marR="0" rtl="0" algn="l">
              <a:lnSpc>
                <a:spcPct val="70000"/>
              </a:lnSpc>
              <a:spcBef>
                <a:spcPts val="0"/>
              </a:spcBef>
              <a:spcAft>
                <a:spcPts val="0"/>
              </a:spcAft>
              <a:buSzPts val="2800"/>
              <a:buChar char="●"/>
            </a:pPr>
            <a:r>
              <a:rPr lang="en-US" sz="2800"/>
              <a:t>Central Michigan University</a:t>
            </a:r>
            <a:endParaRPr sz="2800"/>
          </a:p>
          <a:p>
            <a:pPr indent="-406400" lvl="0" marL="457200" marR="0" rtl="0" algn="l">
              <a:lnSpc>
                <a:spcPct val="70000"/>
              </a:lnSpc>
              <a:spcBef>
                <a:spcPts val="0"/>
              </a:spcBef>
              <a:spcAft>
                <a:spcPts val="0"/>
              </a:spcAft>
              <a:buSzPts val="2800"/>
              <a:buChar char="●"/>
            </a:pPr>
            <a:r>
              <a:rPr lang="en-US" sz="2800"/>
              <a:t>Lawrence Technological University</a:t>
            </a:r>
            <a:endParaRPr sz="2800"/>
          </a:p>
          <a:p>
            <a:pPr indent="-406400" lvl="0" marL="457200" marR="0" rtl="0" algn="l">
              <a:lnSpc>
                <a:spcPct val="70000"/>
              </a:lnSpc>
              <a:spcBef>
                <a:spcPts val="0"/>
              </a:spcBef>
              <a:spcAft>
                <a:spcPts val="0"/>
              </a:spcAft>
              <a:buSzPts val="2800"/>
              <a:buChar char="●"/>
            </a:pPr>
            <a:r>
              <a:rPr lang="en-US" sz="2800"/>
              <a:t>Macomb Community College</a:t>
            </a:r>
            <a:endParaRPr sz="2800"/>
          </a:p>
          <a:p>
            <a:pPr indent="-406400" lvl="0" marL="457200" marR="0" rtl="0" algn="l">
              <a:lnSpc>
                <a:spcPct val="70000"/>
              </a:lnSpc>
              <a:spcBef>
                <a:spcPts val="0"/>
              </a:spcBef>
              <a:spcAft>
                <a:spcPts val="0"/>
              </a:spcAft>
              <a:buSzPts val="2800"/>
              <a:buChar char="●"/>
            </a:pPr>
            <a:r>
              <a:rPr lang="en-US" sz="2800"/>
              <a:t>Northwood University</a:t>
            </a:r>
            <a:endParaRPr sz="2800"/>
          </a:p>
        </p:txBody>
      </p:sp>
      <p:sp>
        <p:nvSpPr>
          <p:cNvPr id="135" name="Google Shape;135;p25"/>
          <p:cNvSpPr txBox="1"/>
          <p:nvPr>
            <p:ph idx="2" type="body"/>
          </p:nvPr>
        </p:nvSpPr>
        <p:spPr>
          <a:xfrm>
            <a:off x="6172200" y="1825625"/>
            <a:ext cx="5181600" cy="4351200"/>
          </a:xfrm>
          <a:prstGeom prst="rect">
            <a:avLst/>
          </a:prstGeom>
        </p:spPr>
        <p:txBody>
          <a:bodyPr anchorCtr="0" anchor="t" bIns="45700" lIns="91425" spcFirstLastPara="1" rIns="91425" wrap="square" tIns="45700">
            <a:noAutofit/>
          </a:bodyPr>
          <a:lstStyle/>
          <a:p>
            <a:pPr indent="-406400" lvl="0" marL="457200" rtl="0" algn="l">
              <a:lnSpc>
                <a:spcPct val="70000"/>
              </a:lnSpc>
              <a:spcBef>
                <a:spcPts val="1000"/>
              </a:spcBef>
              <a:spcAft>
                <a:spcPts val="0"/>
              </a:spcAft>
              <a:buSzPts val="2800"/>
              <a:buChar char="●"/>
            </a:pPr>
            <a:r>
              <a:rPr lang="en-US" sz="2800"/>
              <a:t>Oakland Community College</a:t>
            </a:r>
            <a:endParaRPr sz="2800"/>
          </a:p>
          <a:p>
            <a:pPr indent="-406400" lvl="0" marL="457200" rtl="0" algn="l">
              <a:lnSpc>
                <a:spcPct val="70000"/>
              </a:lnSpc>
              <a:spcBef>
                <a:spcPts val="0"/>
              </a:spcBef>
              <a:spcAft>
                <a:spcPts val="0"/>
              </a:spcAft>
              <a:buSzPts val="2800"/>
              <a:buChar char="●"/>
            </a:pPr>
            <a:r>
              <a:rPr lang="en-US" sz="2800"/>
              <a:t>Oakland University</a:t>
            </a:r>
            <a:endParaRPr sz="2800"/>
          </a:p>
          <a:p>
            <a:pPr indent="-406400" lvl="0" marL="457200" rtl="0" algn="l">
              <a:lnSpc>
                <a:spcPct val="70000"/>
              </a:lnSpc>
              <a:spcBef>
                <a:spcPts val="0"/>
              </a:spcBef>
              <a:spcAft>
                <a:spcPts val="0"/>
              </a:spcAft>
              <a:buSzPts val="2800"/>
              <a:buChar char="●"/>
            </a:pPr>
            <a:r>
              <a:rPr lang="en-US" sz="2800"/>
              <a:t>Schoolcraft College</a:t>
            </a:r>
            <a:endParaRPr sz="2800"/>
          </a:p>
          <a:p>
            <a:pPr indent="-406400" lvl="0" marL="457200" rtl="0" algn="l">
              <a:lnSpc>
                <a:spcPct val="70000"/>
              </a:lnSpc>
              <a:spcBef>
                <a:spcPts val="0"/>
              </a:spcBef>
              <a:spcAft>
                <a:spcPts val="0"/>
              </a:spcAft>
              <a:buSzPts val="2800"/>
              <a:buChar char="●"/>
            </a:pPr>
            <a:r>
              <a:rPr lang="en-US" sz="2800"/>
              <a:t>Walsh College</a:t>
            </a:r>
            <a:endParaRPr sz="2800"/>
          </a:p>
          <a:p>
            <a:pPr indent="-406400" lvl="0" marL="457200" rtl="0" algn="l">
              <a:lnSpc>
                <a:spcPct val="70000"/>
              </a:lnSpc>
              <a:spcBef>
                <a:spcPts val="0"/>
              </a:spcBef>
              <a:spcAft>
                <a:spcPts val="0"/>
              </a:spcAft>
              <a:buSzPts val="2800"/>
              <a:buChar char="●"/>
            </a:pPr>
            <a:r>
              <a:rPr lang="en-US" sz="2800"/>
              <a:t>Washtenaw Community College</a:t>
            </a:r>
            <a:endParaRPr sz="2800"/>
          </a:p>
          <a:p>
            <a:pPr indent="-406400" lvl="0" marL="457200" rtl="0" algn="l">
              <a:lnSpc>
                <a:spcPct val="70000"/>
              </a:lnSpc>
              <a:spcBef>
                <a:spcPts val="0"/>
              </a:spcBef>
              <a:spcAft>
                <a:spcPts val="0"/>
              </a:spcAft>
              <a:buSzPts val="2800"/>
              <a:buChar char="●"/>
            </a:pPr>
            <a:r>
              <a:rPr lang="en-US" sz="2800"/>
              <a:t>Wayne State</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6"/>
          <p:cNvSpPr txBox="1"/>
          <p:nvPr>
            <p:ph idx="1" type="body"/>
          </p:nvPr>
        </p:nvSpPr>
        <p:spPr>
          <a:xfrm>
            <a:off x="838200" y="568278"/>
            <a:ext cx="10879200" cy="1796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000"/>
              <a:buNone/>
            </a:pPr>
            <a:r>
              <a:rPr lang="en-US" sz="2000"/>
              <a:t>What online student services does your institution offer? Please list all of the different student services that are offered online, as well as the methods available for students to access those services.</a:t>
            </a:r>
            <a:endParaRPr/>
          </a:p>
          <a:p>
            <a:pPr indent="0" lvl="0" marL="0" rtl="0" algn="l">
              <a:lnSpc>
                <a:spcPct val="90000"/>
              </a:lnSpc>
              <a:spcBef>
                <a:spcPts val="1000"/>
              </a:spcBef>
              <a:spcAft>
                <a:spcPts val="0"/>
              </a:spcAft>
              <a:buClr>
                <a:schemeClr val="dk1"/>
              </a:buClr>
              <a:buSzPts val="1800"/>
              <a:buNone/>
            </a:pPr>
            <a:r>
              <a:rPr lang="en-US" sz="1800"/>
              <a:t>Most services indicated were identified to be available via email, phone, web conference, chat, and onsite. One college offered tutoring services using Skype.</a:t>
            </a:r>
            <a:endParaRPr/>
          </a:p>
          <a:p>
            <a:pPr indent="-127000" lvl="0" marL="228600" rtl="0" algn="l">
              <a:lnSpc>
                <a:spcPct val="90000"/>
              </a:lnSpc>
              <a:spcBef>
                <a:spcPts val="1000"/>
              </a:spcBef>
              <a:spcAft>
                <a:spcPts val="2100"/>
              </a:spcAft>
              <a:buClr>
                <a:schemeClr val="dk1"/>
              </a:buClr>
              <a:buSzPts val="1600"/>
              <a:buNone/>
            </a:pPr>
            <a:r>
              <a:t/>
            </a:r>
            <a:endParaRPr sz="1600"/>
          </a:p>
        </p:txBody>
      </p:sp>
      <p:sp>
        <p:nvSpPr>
          <p:cNvPr id="141" name="Google Shape;141;p26"/>
          <p:cNvSpPr txBox="1"/>
          <p:nvPr>
            <p:ph idx="2" type="body"/>
          </p:nvPr>
        </p:nvSpPr>
        <p:spPr>
          <a:xfrm>
            <a:off x="1794164" y="2872077"/>
            <a:ext cx="4301836" cy="3206603"/>
          </a:xfrm>
          <a:prstGeom prst="rect">
            <a:avLst/>
          </a:prstGeom>
          <a:noFill/>
          <a:ln>
            <a:noFill/>
          </a:ln>
        </p:spPr>
        <p:txBody>
          <a:bodyPr anchorCtr="0" anchor="t" bIns="45700" lIns="91425" spcFirstLastPara="1" rIns="91425" wrap="square" tIns="45700">
            <a:noAutofit/>
          </a:bodyPr>
          <a:lstStyle/>
          <a:p>
            <a:pPr indent="-355600" lvl="0" marL="457200" rtl="0" algn="l">
              <a:lnSpc>
                <a:spcPct val="90000"/>
              </a:lnSpc>
              <a:spcBef>
                <a:spcPts val="0"/>
              </a:spcBef>
              <a:spcAft>
                <a:spcPts val="0"/>
              </a:spcAft>
              <a:buSzPts val="2000"/>
              <a:buChar char="●"/>
            </a:pPr>
            <a:r>
              <a:rPr lang="en-US" sz="2000"/>
              <a:t>Helpdesk</a:t>
            </a:r>
            <a:endParaRPr sz="2000"/>
          </a:p>
          <a:p>
            <a:pPr indent="-355600" lvl="0" marL="457200" rtl="0" algn="l">
              <a:lnSpc>
                <a:spcPct val="90000"/>
              </a:lnSpc>
              <a:spcBef>
                <a:spcPts val="0"/>
              </a:spcBef>
              <a:spcAft>
                <a:spcPts val="0"/>
              </a:spcAft>
              <a:buSzPts val="2000"/>
              <a:buChar char="●"/>
            </a:pPr>
            <a:r>
              <a:rPr lang="en-US" sz="2000"/>
              <a:t>Advising</a:t>
            </a:r>
            <a:endParaRPr sz="2000"/>
          </a:p>
          <a:p>
            <a:pPr indent="-355600" lvl="0" marL="457200" rtl="0" algn="l">
              <a:lnSpc>
                <a:spcPct val="90000"/>
              </a:lnSpc>
              <a:spcBef>
                <a:spcPts val="0"/>
              </a:spcBef>
              <a:spcAft>
                <a:spcPts val="0"/>
              </a:spcAft>
              <a:buSzPts val="2000"/>
              <a:buChar char="●"/>
            </a:pPr>
            <a:r>
              <a:rPr lang="en-US" sz="2000"/>
              <a:t>Tutoring</a:t>
            </a:r>
            <a:endParaRPr sz="2000"/>
          </a:p>
          <a:p>
            <a:pPr indent="-355600" lvl="0" marL="457200" rtl="0" algn="l">
              <a:lnSpc>
                <a:spcPct val="90000"/>
              </a:lnSpc>
              <a:spcBef>
                <a:spcPts val="0"/>
              </a:spcBef>
              <a:spcAft>
                <a:spcPts val="0"/>
              </a:spcAft>
              <a:buSzPts val="2000"/>
              <a:buChar char="●"/>
            </a:pPr>
            <a:r>
              <a:rPr lang="en-US" sz="2000"/>
              <a:t>Counseling, Advising, Health</a:t>
            </a:r>
            <a:endParaRPr sz="2000"/>
          </a:p>
          <a:p>
            <a:pPr indent="-355600" lvl="0" marL="457200" rtl="0" algn="l">
              <a:lnSpc>
                <a:spcPct val="90000"/>
              </a:lnSpc>
              <a:spcBef>
                <a:spcPts val="0"/>
              </a:spcBef>
              <a:spcAft>
                <a:spcPts val="0"/>
              </a:spcAft>
              <a:buSzPts val="2000"/>
              <a:buChar char="●"/>
            </a:pPr>
            <a:r>
              <a:rPr lang="en-US" sz="2000"/>
              <a:t>Learning Support Services</a:t>
            </a:r>
            <a:endParaRPr sz="2000"/>
          </a:p>
          <a:p>
            <a:pPr indent="-355600" lvl="0" marL="457200" rtl="0" algn="l">
              <a:lnSpc>
                <a:spcPct val="90000"/>
              </a:lnSpc>
              <a:spcBef>
                <a:spcPts val="0"/>
              </a:spcBef>
              <a:spcAft>
                <a:spcPts val="0"/>
              </a:spcAft>
              <a:buSzPts val="2000"/>
              <a:buChar char="●"/>
            </a:pPr>
            <a:r>
              <a:rPr lang="en-US" sz="2000"/>
              <a:t>Mental Health Testing and Intake</a:t>
            </a:r>
            <a:endParaRPr sz="2000"/>
          </a:p>
          <a:p>
            <a:pPr indent="-355600" lvl="0" marL="457200" rtl="0" algn="l">
              <a:lnSpc>
                <a:spcPct val="90000"/>
              </a:lnSpc>
              <a:spcBef>
                <a:spcPts val="0"/>
              </a:spcBef>
              <a:spcAft>
                <a:spcPts val="0"/>
              </a:spcAft>
              <a:buSzPts val="2000"/>
              <a:buChar char="●"/>
            </a:pPr>
            <a:r>
              <a:rPr lang="en-US" sz="2000"/>
              <a:t>Emergency Services</a:t>
            </a:r>
            <a:endParaRPr sz="2000"/>
          </a:p>
          <a:p>
            <a:pPr indent="-355600" lvl="0" marL="457200" rtl="0" algn="l">
              <a:lnSpc>
                <a:spcPct val="90000"/>
              </a:lnSpc>
              <a:spcBef>
                <a:spcPts val="0"/>
              </a:spcBef>
              <a:spcAft>
                <a:spcPts val="0"/>
              </a:spcAft>
              <a:buSzPts val="2000"/>
              <a:buChar char="●"/>
            </a:pPr>
            <a:r>
              <a:rPr lang="en-US" sz="2000"/>
              <a:t>Student Success Coach</a:t>
            </a:r>
            <a:endParaRPr sz="2000"/>
          </a:p>
        </p:txBody>
      </p:sp>
      <p:sp>
        <p:nvSpPr>
          <p:cNvPr id="142" name="Google Shape;142;p26"/>
          <p:cNvSpPr txBox="1"/>
          <p:nvPr/>
        </p:nvSpPr>
        <p:spPr>
          <a:xfrm>
            <a:off x="6830291" y="2768169"/>
            <a:ext cx="4409208" cy="3185822"/>
          </a:xfrm>
          <a:prstGeom prst="rect">
            <a:avLst/>
          </a:prstGeom>
          <a:noFill/>
          <a:ln>
            <a:noFill/>
          </a:ln>
        </p:spPr>
        <p:txBody>
          <a:bodyPr anchorCtr="0" anchor="t" bIns="45700" lIns="91425" spcFirstLastPara="1" rIns="91425" wrap="square" tIns="45700">
            <a:noAutofit/>
          </a:bodyPr>
          <a:lstStyle/>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Career Services</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Financial Aid</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Disability Support</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Student Ambassador Program</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Distance Learning Support</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Testing Center</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Library &amp; Research</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Veterans Services</a:t>
            </a:r>
            <a:endParaRPr/>
          </a:p>
          <a:p>
            <a:pPr indent="-355600" lvl="0" marL="457200" marR="0" rtl="0" algn="l">
              <a:lnSpc>
                <a:spcPct val="7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Virtual Campus Tou</a:t>
            </a:r>
            <a:r>
              <a:rPr lang="en-US" sz="2000">
                <a:solidFill>
                  <a:schemeClr val="dk1"/>
                </a:solidFill>
                <a:latin typeface="Calibri"/>
                <a:ea typeface="Calibri"/>
                <a:cs typeface="Calibri"/>
                <a:sym typeface="Calibri"/>
              </a:rPr>
              <a:t>r</a:t>
            </a:r>
            <a:endParaRPr b="0" i="0" sz="7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7"/>
          <p:cNvSpPr txBox="1"/>
          <p:nvPr>
            <p:ph idx="1" type="body"/>
          </p:nvPr>
        </p:nvSpPr>
        <p:spPr>
          <a:xfrm>
            <a:off x="802850" y="508625"/>
            <a:ext cx="10879200" cy="1709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000"/>
              <a:buNone/>
            </a:pPr>
            <a:r>
              <a:rPr lang="en-US" sz="2000"/>
              <a:t>Do you offer the same student services to your online students that are available to your on-campus students? If not, which services are available in one modality (online, on-campus) and not the other?</a:t>
            </a:r>
            <a:endParaRPr/>
          </a:p>
          <a:p>
            <a:pPr indent="0" lvl="0" marL="0" rtl="0" algn="l">
              <a:lnSpc>
                <a:spcPct val="90000"/>
              </a:lnSpc>
              <a:spcBef>
                <a:spcPts val="1000"/>
              </a:spcBef>
              <a:spcAft>
                <a:spcPts val="2100"/>
              </a:spcAft>
              <a:buClr>
                <a:schemeClr val="dk1"/>
              </a:buClr>
              <a:buSzPts val="1800"/>
              <a:buNone/>
            </a:pPr>
            <a:r>
              <a:rPr lang="en-US" sz="1800"/>
              <a:t>Not all services are fully online. Those noted in </a:t>
            </a:r>
            <a:r>
              <a:rPr lang="en-US" sz="1800">
                <a:solidFill>
                  <a:srgbClr val="FFFF00"/>
                </a:solidFill>
              </a:rPr>
              <a:t>YELLOW</a:t>
            </a:r>
            <a:r>
              <a:rPr lang="en-US" sz="1800">
                <a:solidFill>
                  <a:schemeClr val="accent4"/>
                </a:solidFill>
              </a:rPr>
              <a:t> </a:t>
            </a:r>
            <a:r>
              <a:rPr lang="en-US" sz="1800"/>
              <a:t>are more robust on-campus. A campus visit or a telephone conversation provides more robust support.</a:t>
            </a:r>
            <a:endParaRPr/>
          </a:p>
        </p:txBody>
      </p:sp>
      <p:sp>
        <p:nvSpPr>
          <p:cNvPr id="148" name="Google Shape;148;p27"/>
          <p:cNvSpPr txBox="1"/>
          <p:nvPr>
            <p:ph idx="2" type="body"/>
          </p:nvPr>
        </p:nvSpPr>
        <p:spPr>
          <a:xfrm>
            <a:off x="1443364" y="2293729"/>
            <a:ext cx="4301700" cy="37515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800"/>
              <a:buChar char="●"/>
            </a:pPr>
            <a:r>
              <a:rPr lang="en-US" sz="1800"/>
              <a:t>Helpdesk</a:t>
            </a:r>
            <a:endParaRPr/>
          </a:p>
          <a:p>
            <a:pPr indent="-228600" lvl="0" marL="228600" rtl="0" algn="l">
              <a:lnSpc>
                <a:spcPct val="90000"/>
              </a:lnSpc>
              <a:spcBef>
                <a:spcPts val="1000"/>
              </a:spcBef>
              <a:spcAft>
                <a:spcPts val="0"/>
              </a:spcAft>
              <a:buClr>
                <a:schemeClr val="dk1"/>
              </a:buClr>
              <a:buSzPts val="1800"/>
              <a:buChar char="●"/>
            </a:pPr>
            <a:r>
              <a:rPr lang="en-US" sz="1800"/>
              <a:t>Advising</a:t>
            </a:r>
            <a:endParaRPr/>
          </a:p>
          <a:p>
            <a:pPr indent="-228600" lvl="0" marL="228600" rtl="0" algn="l">
              <a:lnSpc>
                <a:spcPct val="90000"/>
              </a:lnSpc>
              <a:spcBef>
                <a:spcPts val="1000"/>
              </a:spcBef>
              <a:spcAft>
                <a:spcPts val="0"/>
              </a:spcAft>
              <a:buClr>
                <a:srgbClr val="FFFF00"/>
              </a:buClr>
              <a:buSzPts val="2400"/>
              <a:buChar char="●"/>
            </a:pPr>
            <a:r>
              <a:rPr b="1" lang="en-US" sz="2400">
                <a:solidFill>
                  <a:srgbClr val="FFFF00"/>
                </a:solidFill>
              </a:rPr>
              <a:t>Tutoring</a:t>
            </a:r>
            <a:endParaRPr>
              <a:solidFill>
                <a:srgbClr val="FFFF00"/>
              </a:solidFill>
            </a:endParaRPr>
          </a:p>
          <a:p>
            <a:pPr indent="-228600" lvl="0" marL="228600" rtl="0" algn="l">
              <a:lnSpc>
                <a:spcPct val="90000"/>
              </a:lnSpc>
              <a:spcBef>
                <a:spcPts val="1000"/>
              </a:spcBef>
              <a:spcAft>
                <a:spcPts val="0"/>
              </a:spcAft>
              <a:buClr>
                <a:srgbClr val="FFFF00"/>
              </a:buClr>
              <a:buSzPts val="2400"/>
              <a:buChar char="●"/>
            </a:pPr>
            <a:r>
              <a:rPr b="1" lang="en-US" sz="2400">
                <a:solidFill>
                  <a:srgbClr val="FFFF00"/>
                </a:solidFill>
              </a:rPr>
              <a:t>Counseling, Advising, Health</a:t>
            </a:r>
            <a:endParaRPr>
              <a:solidFill>
                <a:srgbClr val="FFFF00"/>
              </a:solidFill>
            </a:endParaRPr>
          </a:p>
          <a:p>
            <a:pPr indent="-228600" lvl="0" marL="228600" rtl="0" algn="l">
              <a:lnSpc>
                <a:spcPct val="90000"/>
              </a:lnSpc>
              <a:spcBef>
                <a:spcPts val="1000"/>
              </a:spcBef>
              <a:spcAft>
                <a:spcPts val="0"/>
              </a:spcAft>
              <a:buClr>
                <a:schemeClr val="dk1"/>
              </a:buClr>
              <a:buSzPts val="1800"/>
              <a:buChar char="●"/>
            </a:pPr>
            <a:r>
              <a:rPr lang="en-US" sz="1800"/>
              <a:t>Learning Support Services</a:t>
            </a:r>
            <a:endParaRPr/>
          </a:p>
          <a:p>
            <a:pPr indent="-228600" lvl="0" marL="228600" rtl="0" algn="l">
              <a:lnSpc>
                <a:spcPct val="90000"/>
              </a:lnSpc>
              <a:spcBef>
                <a:spcPts val="1000"/>
              </a:spcBef>
              <a:spcAft>
                <a:spcPts val="0"/>
              </a:spcAft>
              <a:buClr>
                <a:srgbClr val="FFFF00"/>
              </a:buClr>
              <a:buSzPts val="2400"/>
              <a:buChar char="●"/>
            </a:pPr>
            <a:r>
              <a:rPr b="1" lang="en-US" sz="2400">
                <a:solidFill>
                  <a:srgbClr val="FFFF00"/>
                </a:solidFill>
              </a:rPr>
              <a:t>Mental Health Testing and Intake</a:t>
            </a:r>
            <a:endParaRPr>
              <a:solidFill>
                <a:srgbClr val="FFFF00"/>
              </a:solidFill>
            </a:endParaRPr>
          </a:p>
          <a:p>
            <a:pPr indent="-241300" lvl="0" marL="228600" rtl="0" algn="l">
              <a:lnSpc>
                <a:spcPct val="90000"/>
              </a:lnSpc>
              <a:spcBef>
                <a:spcPts val="1000"/>
              </a:spcBef>
              <a:spcAft>
                <a:spcPts val="0"/>
              </a:spcAft>
              <a:buClr>
                <a:schemeClr val="dk1"/>
              </a:buClr>
              <a:buSzPts val="1800"/>
              <a:buChar char="●"/>
            </a:pPr>
            <a:r>
              <a:rPr lang="en-US" sz="1800"/>
              <a:t>Emergency Services</a:t>
            </a:r>
            <a:endParaRPr sz="1800"/>
          </a:p>
          <a:p>
            <a:pPr indent="-241300" lvl="0" marL="228600" rtl="0" algn="l">
              <a:lnSpc>
                <a:spcPct val="90000"/>
              </a:lnSpc>
              <a:spcBef>
                <a:spcPts val="1000"/>
              </a:spcBef>
              <a:spcAft>
                <a:spcPts val="0"/>
              </a:spcAft>
              <a:buClr>
                <a:schemeClr val="dk1"/>
              </a:buClr>
              <a:buSzPts val="1800"/>
              <a:buChar char="●"/>
            </a:pPr>
            <a:r>
              <a:rPr lang="en-US" sz="1800"/>
              <a:t>Student Success Coach</a:t>
            </a:r>
            <a:endParaRPr sz="1800"/>
          </a:p>
          <a:p>
            <a:pPr indent="0" lvl="0" marL="0" rtl="0" algn="l">
              <a:lnSpc>
                <a:spcPct val="90000"/>
              </a:lnSpc>
              <a:spcBef>
                <a:spcPts val="1000"/>
              </a:spcBef>
              <a:spcAft>
                <a:spcPts val="2100"/>
              </a:spcAft>
              <a:buClr>
                <a:schemeClr val="dk1"/>
              </a:buClr>
              <a:buSzPts val="2800"/>
              <a:buNone/>
            </a:pPr>
            <a:r>
              <a:t/>
            </a:r>
            <a:endParaRPr/>
          </a:p>
        </p:txBody>
      </p:sp>
      <p:sp>
        <p:nvSpPr>
          <p:cNvPr id="149" name="Google Shape;149;p27"/>
          <p:cNvSpPr txBox="1"/>
          <p:nvPr/>
        </p:nvSpPr>
        <p:spPr>
          <a:xfrm>
            <a:off x="6681575" y="1973474"/>
            <a:ext cx="4409100" cy="43920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70000"/>
              </a:lnSpc>
              <a:spcBef>
                <a:spcPts val="0"/>
              </a:spcBef>
              <a:spcAft>
                <a:spcPts val="0"/>
              </a:spcAft>
              <a:buClr>
                <a:srgbClr val="FFFF00"/>
              </a:buClr>
              <a:buSzPts val="2795"/>
              <a:buFont typeface="Arial"/>
              <a:buChar char="•"/>
            </a:pPr>
            <a:r>
              <a:rPr b="1" i="0" lang="en-US" sz="2795" u="none" cap="none" strike="noStrike">
                <a:solidFill>
                  <a:srgbClr val="FFFF00"/>
                </a:solidFill>
                <a:latin typeface="Calibri"/>
                <a:ea typeface="Calibri"/>
                <a:cs typeface="Calibri"/>
                <a:sym typeface="Calibri"/>
              </a:rPr>
              <a:t>Career Services</a:t>
            </a:r>
            <a:endParaRPr>
              <a:solidFill>
                <a:srgbClr val="FFFF00"/>
              </a:solidFill>
            </a:endParaRPr>
          </a:p>
          <a:p>
            <a:pPr indent="-228600" lvl="0" marL="228600" marR="0" rtl="0" algn="l">
              <a:lnSpc>
                <a:spcPct val="70000"/>
              </a:lnSpc>
              <a:spcBef>
                <a:spcPts val="1000"/>
              </a:spcBef>
              <a:spcAft>
                <a:spcPts val="0"/>
              </a:spcAft>
              <a:buClr>
                <a:schemeClr val="dk1"/>
              </a:buClr>
              <a:buSzPts val="2015"/>
              <a:buFont typeface="Arial"/>
              <a:buChar char="•"/>
            </a:pPr>
            <a:r>
              <a:rPr b="0" i="0" lang="en-US" sz="2015" u="none" cap="none" strike="noStrike">
                <a:solidFill>
                  <a:schemeClr val="dk1"/>
                </a:solidFill>
                <a:latin typeface="Calibri"/>
                <a:ea typeface="Calibri"/>
                <a:cs typeface="Calibri"/>
                <a:sym typeface="Calibri"/>
              </a:rPr>
              <a:t>Financial Aid</a:t>
            </a:r>
            <a:endParaRPr/>
          </a:p>
          <a:p>
            <a:pPr indent="-228600" lvl="0" marL="228600" marR="0" rtl="0" algn="l">
              <a:lnSpc>
                <a:spcPct val="70000"/>
              </a:lnSpc>
              <a:spcBef>
                <a:spcPts val="1000"/>
              </a:spcBef>
              <a:spcAft>
                <a:spcPts val="0"/>
              </a:spcAft>
              <a:buClr>
                <a:srgbClr val="FFFF00"/>
              </a:buClr>
              <a:buSzPts val="2795"/>
              <a:buFont typeface="Arial"/>
              <a:buChar char="•"/>
            </a:pPr>
            <a:r>
              <a:rPr b="1" i="0" lang="en-US" sz="2795" u="none" cap="none" strike="noStrike">
                <a:solidFill>
                  <a:srgbClr val="FFFF00"/>
                </a:solidFill>
                <a:latin typeface="Calibri"/>
                <a:ea typeface="Calibri"/>
                <a:cs typeface="Calibri"/>
                <a:sym typeface="Calibri"/>
              </a:rPr>
              <a:t>Disability Services</a:t>
            </a:r>
            <a:endParaRPr>
              <a:solidFill>
                <a:srgbClr val="FFFF00"/>
              </a:solidFill>
            </a:endParaRPr>
          </a:p>
          <a:p>
            <a:pPr indent="-228600" lvl="0" marL="228600" marR="0" rtl="0" algn="l">
              <a:lnSpc>
                <a:spcPct val="70000"/>
              </a:lnSpc>
              <a:spcBef>
                <a:spcPts val="1000"/>
              </a:spcBef>
              <a:spcAft>
                <a:spcPts val="0"/>
              </a:spcAft>
              <a:buClr>
                <a:schemeClr val="dk1"/>
              </a:buClr>
              <a:buSzPts val="2015"/>
              <a:buFont typeface="Arial"/>
              <a:buChar char="•"/>
            </a:pPr>
            <a:r>
              <a:rPr b="0" i="0" lang="en-US" sz="2015" u="none" cap="none" strike="noStrike">
                <a:solidFill>
                  <a:schemeClr val="dk1"/>
                </a:solidFill>
                <a:latin typeface="Calibri"/>
                <a:ea typeface="Calibri"/>
                <a:cs typeface="Calibri"/>
                <a:sym typeface="Calibri"/>
              </a:rPr>
              <a:t>Student Ambassador Program</a:t>
            </a:r>
            <a:endParaRPr/>
          </a:p>
          <a:p>
            <a:pPr indent="-228600" lvl="0" marL="228600" marR="0" rtl="0" algn="l">
              <a:lnSpc>
                <a:spcPct val="70000"/>
              </a:lnSpc>
              <a:spcBef>
                <a:spcPts val="1000"/>
              </a:spcBef>
              <a:spcAft>
                <a:spcPts val="0"/>
              </a:spcAft>
              <a:buClr>
                <a:schemeClr val="dk1"/>
              </a:buClr>
              <a:buSzPts val="2015"/>
              <a:buFont typeface="Arial"/>
              <a:buChar char="•"/>
            </a:pPr>
            <a:r>
              <a:rPr b="0" i="0" lang="en-US" sz="2015" u="none" cap="none" strike="noStrike">
                <a:solidFill>
                  <a:schemeClr val="dk1"/>
                </a:solidFill>
                <a:latin typeface="Calibri"/>
                <a:ea typeface="Calibri"/>
                <a:cs typeface="Calibri"/>
                <a:sym typeface="Calibri"/>
              </a:rPr>
              <a:t>Distance Learning Support</a:t>
            </a:r>
            <a:endParaRPr/>
          </a:p>
          <a:p>
            <a:pPr indent="-228600" lvl="0" marL="228600" marR="0" rtl="0" algn="l">
              <a:lnSpc>
                <a:spcPct val="70000"/>
              </a:lnSpc>
              <a:spcBef>
                <a:spcPts val="1000"/>
              </a:spcBef>
              <a:spcAft>
                <a:spcPts val="0"/>
              </a:spcAft>
              <a:buClr>
                <a:srgbClr val="FFFF00"/>
              </a:buClr>
              <a:buSzPts val="2795"/>
              <a:buFont typeface="Arial"/>
              <a:buChar char="•"/>
            </a:pPr>
            <a:r>
              <a:rPr b="1" i="0" lang="en-US" sz="2795" u="none" cap="none" strike="noStrike">
                <a:solidFill>
                  <a:srgbClr val="FFFF00"/>
                </a:solidFill>
                <a:latin typeface="Calibri"/>
                <a:ea typeface="Calibri"/>
                <a:cs typeface="Calibri"/>
                <a:sym typeface="Calibri"/>
              </a:rPr>
              <a:t>Testing Center</a:t>
            </a:r>
            <a:endParaRPr>
              <a:solidFill>
                <a:srgbClr val="FFFF00"/>
              </a:solidFill>
            </a:endParaRPr>
          </a:p>
          <a:p>
            <a:pPr indent="-228600" lvl="0" marL="228600" marR="0" rtl="0" algn="l">
              <a:lnSpc>
                <a:spcPct val="70000"/>
              </a:lnSpc>
              <a:spcBef>
                <a:spcPts val="1000"/>
              </a:spcBef>
              <a:spcAft>
                <a:spcPts val="0"/>
              </a:spcAft>
              <a:buClr>
                <a:schemeClr val="dk1"/>
              </a:buClr>
              <a:buSzPts val="2015"/>
              <a:buFont typeface="Arial"/>
              <a:buChar char="•"/>
            </a:pPr>
            <a:r>
              <a:rPr b="0" i="0" lang="en-US" sz="2015" u="none" cap="none" strike="noStrike">
                <a:solidFill>
                  <a:schemeClr val="dk1"/>
                </a:solidFill>
                <a:latin typeface="Calibri"/>
                <a:ea typeface="Calibri"/>
                <a:cs typeface="Calibri"/>
                <a:sym typeface="Calibri"/>
              </a:rPr>
              <a:t>Library &amp; Research</a:t>
            </a:r>
            <a:endParaRPr/>
          </a:p>
          <a:p>
            <a:pPr indent="-228600" lvl="0" marL="228600" marR="0" rtl="0" algn="l">
              <a:lnSpc>
                <a:spcPct val="70000"/>
              </a:lnSpc>
              <a:spcBef>
                <a:spcPts val="1000"/>
              </a:spcBef>
              <a:spcAft>
                <a:spcPts val="0"/>
              </a:spcAft>
              <a:buClr>
                <a:srgbClr val="FFFF00"/>
              </a:buClr>
              <a:buSzPts val="2795"/>
              <a:buFont typeface="Arial"/>
              <a:buChar char="•"/>
            </a:pPr>
            <a:r>
              <a:rPr b="1" i="0" lang="en-US" sz="2795" u="none" cap="none" strike="noStrike">
                <a:solidFill>
                  <a:srgbClr val="FFFF00"/>
                </a:solidFill>
                <a:latin typeface="Calibri"/>
                <a:ea typeface="Calibri"/>
                <a:cs typeface="Calibri"/>
                <a:sym typeface="Calibri"/>
              </a:rPr>
              <a:t>Veterans Services</a:t>
            </a:r>
            <a:endParaRPr>
              <a:solidFill>
                <a:srgbClr val="FFFF00"/>
              </a:solidFill>
            </a:endParaRPr>
          </a:p>
          <a:p>
            <a:pPr indent="-228600" lvl="0" marL="228600" marR="0" rtl="0" algn="l">
              <a:lnSpc>
                <a:spcPct val="70000"/>
              </a:lnSpc>
              <a:spcBef>
                <a:spcPts val="1000"/>
              </a:spcBef>
              <a:spcAft>
                <a:spcPts val="0"/>
              </a:spcAft>
              <a:buClr>
                <a:schemeClr val="dk1"/>
              </a:buClr>
              <a:buSzPts val="2015"/>
              <a:buFont typeface="Arial"/>
              <a:buChar char="•"/>
            </a:pPr>
            <a:r>
              <a:rPr b="0" i="0" lang="en-US" sz="2015" u="none" cap="none" strike="noStrike">
                <a:solidFill>
                  <a:schemeClr val="dk1"/>
                </a:solidFill>
                <a:latin typeface="Calibri"/>
                <a:ea typeface="Calibri"/>
                <a:cs typeface="Calibri"/>
                <a:sym typeface="Calibri"/>
              </a:rPr>
              <a:t>Virtual Campus Tour</a:t>
            </a:r>
            <a:endParaRPr/>
          </a:p>
          <a:p>
            <a:pPr indent="0" lvl="0" marL="0" marR="0" rtl="0" algn="l">
              <a:lnSpc>
                <a:spcPct val="70000"/>
              </a:lnSpc>
              <a:spcBef>
                <a:spcPts val="1000"/>
              </a:spcBef>
              <a:spcAft>
                <a:spcPts val="0"/>
              </a:spcAft>
              <a:buClr>
                <a:schemeClr val="dk1"/>
              </a:buClr>
              <a:buSzPts val="910"/>
              <a:buFont typeface="Arial"/>
              <a:buNone/>
            </a:pPr>
            <a:r>
              <a:t/>
            </a:r>
            <a:endParaRPr b="0" i="0" sz="91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8"/>
          <p:cNvSpPr txBox="1"/>
          <p:nvPr>
            <p:ph idx="1" type="body"/>
          </p:nvPr>
        </p:nvSpPr>
        <p:spPr>
          <a:xfrm>
            <a:off x="656400" y="773741"/>
            <a:ext cx="10879200" cy="720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400"/>
              <a:buNone/>
            </a:pPr>
            <a:r>
              <a:rPr lang="en-US" sz="2400"/>
              <a:t>During what hours are online student services available?</a:t>
            </a:r>
            <a:endParaRPr sz="1400"/>
          </a:p>
        </p:txBody>
      </p:sp>
      <p:sp>
        <p:nvSpPr>
          <p:cNvPr id="155" name="Google Shape;155;p28"/>
          <p:cNvSpPr txBox="1"/>
          <p:nvPr>
            <p:ph idx="2" type="body"/>
          </p:nvPr>
        </p:nvSpPr>
        <p:spPr>
          <a:xfrm>
            <a:off x="970176" y="1760592"/>
            <a:ext cx="9620700" cy="36996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Availability varies based on:</a:t>
            </a:r>
            <a:endParaRPr/>
          </a:p>
          <a:p>
            <a:pPr indent="-228600" lvl="1" marL="685800" rtl="0" algn="l">
              <a:lnSpc>
                <a:spcPct val="90000"/>
              </a:lnSpc>
              <a:spcBef>
                <a:spcPts val="500"/>
              </a:spcBef>
              <a:spcAft>
                <a:spcPts val="0"/>
              </a:spcAft>
              <a:buClr>
                <a:schemeClr val="dk1"/>
              </a:buClr>
              <a:buSzPts val="2400"/>
              <a:buChar char="○"/>
            </a:pPr>
            <a:r>
              <a:rPr lang="en-US"/>
              <a:t>Department offering the service</a:t>
            </a:r>
            <a:endParaRPr/>
          </a:p>
          <a:p>
            <a:pPr indent="-228600" lvl="1" marL="685800" rtl="0" algn="l">
              <a:lnSpc>
                <a:spcPct val="90000"/>
              </a:lnSpc>
              <a:spcBef>
                <a:spcPts val="500"/>
              </a:spcBef>
              <a:spcAft>
                <a:spcPts val="0"/>
              </a:spcAft>
              <a:buClr>
                <a:schemeClr val="dk1"/>
              </a:buClr>
              <a:buSzPts val="2400"/>
              <a:buChar char="○"/>
            </a:pPr>
            <a:r>
              <a:rPr lang="en-US"/>
              <a:t>Campus building hours</a:t>
            </a:r>
            <a:endParaRPr/>
          </a:p>
          <a:p>
            <a:pPr indent="-228600" lvl="0" marL="228600" rtl="0" algn="l">
              <a:lnSpc>
                <a:spcPct val="90000"/>
              </a:lnSpc>
              <a:spcBef>
                <a:spcPts val="1000"/>
              </a:spcBef>
              <a:spcAft>
                <a:spcPts val="0"/>
              </a:spcAft>
              <a:buClr>
                <a:schemeClr val="dk1"/>
              </a:buClr>
              <a:buSzPts val="2800"/>
              <a:buChar char="●"/>
            </a:pPr>
            <a:r>
              <a:rPr lang="en-US"/>
              <a:t>One college indicated the use of a 24/7 call service to take a message and schedule a return call for the next day.</a:t>
            </a:r>
            <a:endParaRPr/>
          </a:p>
          <a:p>
            <a:pPr indent="0" lvl="0" marL="0" rtl="0" algn="l">
              <a:lnSpc>
                <a:spcPct val="90000"/>
              </a:lnSpc>
              <a:spcBef>
                <a:spcPts val="1000"/>
              </a:spcBef>
              <a:spcAft>
                <a:spcPts val="2100"/>
              </a:spcAft>
              <a:buClr>
                <a:schemeClr val="dk1"/>
              </a:buClr>
              <a:buSzPts val="2800"/>
              <a:buNone/>
            </a:pPr>
            <a:r>
              <a:t/>
            </a:r>
            <a:endParaRPr/>
          </a:p>
        </p:txBody>
      </p:sp>
      <p:sp>
        <p:nvSpPr>
          <p:cNvPr id="156" name="Google Shape;156;p28"/>
          <p:cNvSpPr txBox="1"/>
          <p:nvPr/>
        </p:nvSpPr>
        <p:spPr>
          <a:xfrm>
            <a:off x="6830291" y="2768169"/>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9"/>
          <p:cNvSpPr txBox="1"/>
          <p:nvPr>
            <p:ph idx="1" type="body"/>
          </p:nvPr>
        </p:nvSpPr>
        <p:spPr>
          <a:xfrm>
            <a:off x="873650" y="701191"/>
            <a:ext cx="10879200" cy="889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What products/vendors are you using to offer any of your online student services?</a:t>
            </a:r>
            <a:endParaRPr sz="1400"/>
          </a:p>
        </p:txBody>
      </p:sp>
      <p:sp>
        <p:nvSpPr>
          <p:cNvPr id="162" name="Google Shape;162;p29"/>
          <p:cNvSpPr txBox="1"/>
          <p:nvPr>
            <p:ph idx="2" type="body"/>
          </p:nvPr>
        </p:nvSpPr>
        <p:spPr>
          <a:xfrm>
            <a:off x="952501" y="2121498"/>
            <a:ext cx="5634600" cy="36996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NetTutor</a:t>
            </a:r>
            <a:endParaRPr/>
          </a:p>
          <a:p>
            <a:pPr indent="-228600" lvl="0" marL="228600" rtl="0" algn="l">
              <a:lnSpc>
                <a:spcPct val="90000"/>
              </a:lnSpc>
              <a:spcBef>
                <a:spcPts val="1000"/>
              </a:spcBef>
              <a:spcAft>
                <a:spcPts val="0"/>
              </a:spcAft>
              <a:buClr>
                <a:schemeClr val="dk1"/>
              </a:buClr>
              <a:buSzPts val="2800"/>
              <a:buChar char="●"/>
            </a:pPr>
            <a:r>
              <a:rPr lang="en-US"/>
              <a:t>Campus Assistance Program</a:t>
            </a:r>
            <a:endParaRPr/>
          </a:p>
          <a:p>
            <a:pPr indent="-228600" lvl="0" marL="228600" rtl="0" algn="l">
              <a:lnSpc>
                <a:spcPct val="90000"/>
              </a:lnSpc>
              <a:spcBef>
                <a:spcPts val="1000"/>
              </a:spcBef>
              <a:spcAft>
                <a:spcPts val="0"/>
              </a:spcAft>
              <a:buClr>
                <a:schemeClr val="dk1"/>
              </a:buClr>
              <a:buSzPts val="2800"/>
              <a:buChar char="●"/>
            </a:pPr>
            <a:r>
              <a:rPr lang="en-US"/>
              <a:t>Blackboard – online training, testing</a:t>
            </a:r>
            <a:endParaRPr/>
          </a:p>
          <a:p>
            <a:pPr indent="-228600" lvl="0" marL="228600" rtl="0" algn="l">
              <a:lnSpc>
                <a:spcPct val="90000"/>
              </a:lnSpc>
              <a:spcBef>
                <a:spcPts val="1000"/>
              </a:spcBef>
              <a:spcAft>
                <a:spcPts val="0"/>
              </a:spcAft>
              <a:buClr>
                <a:schemeClr val="dk1"/>
              </a:buClr>
              <a:buSzPts val="2800"/>
              <a:buChar char="●"/>
            </a:pPr>
            <a:r>
              <a:rPr lang="en-US"/>
              <a:t>Canvas - training</a:t>
            </a:r>
            <a:endParaRPr/>
          </a:p>
        </p:txBody>
      </p:sp>
      <p:sp>
        <p:nvSpPr>
          <p:cNvPr id="163" name="Google Shape;163;p29"/>
          <p:cNvSpPr txBox="1"/>
          <p:nvPr/>
        </p:nvSpPr>
        <p:spPr>
          <a:xfrm>
            <a:off x="6830291" y="2768169"/>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64" name="Google Shape;164;p29"/>
          <p:cNvSpPr txBox="1"/>
          <p:nvPr/>
        </p:nvSpPr>
        <p:spPr>
          <a:xfrm>
            <a:off x="6553594" y="2121573"/>
            <a:ext cx="4962600" cy="36996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Zoom – web conferencing</a:t>
            </a:r>
            <a:endParaRPr/>
          </a:p>
          <a:p>
            <a:pPr indent="-228600" lvl="0" marL="228600" marR="0" rtl="0" algn="l">
              <a:lnSpc>
                <a:spcPct val="90000"/>
              </a:lnSpc>
              <a:spcBef>
                <a:spcPts val="100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WebEx</a:t>
            </a:r>
            <a:endParaRPr sz="2800">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Skype</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BlueJeans Network</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TD</a:t>
            </a:r>
            <a:r>
              <a:rPr lang="en-US" sz="2800">
                <a:solidFill>
                  <a:schemeClr val="dk1"/>
                </a:solidFill>
                <a:latin typeface="Calibri"/>
                <a:ea typeface="Calibri"/>
                <a:cs typeface="Calibri"/>
                <a:sym typeface="Calibri"/>
              </a:rPr>
              <a:t>X</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30"/>
          <p:cNvSpPr txBox="1"/>
          <p:nvPr>
            <p:ph idx="2" type="body"/>
          </p:nvPr>
        </p:nvSpPr>
        <p:spPr>
          <a:xfrm>
            <a:off x="952501" y="2005321"/>
            <a:ext cx="5013293" cy="298393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Department notifications</a:t>
            </a:r>
            <a:endParaRPr/>
          </a:p>
          <a:p>
            <a:pPr indent="-228600" lvl="0" marL="228600" rtl="0" algn="l">
              <a:lnSpc>
                <a:spcPct val="90000"/>
              </a:lnSpc>
              <a:spcBef>
                <a:spcPts val="1000"/>
              </a:spcBef>
              <a:spcAft>
                <a:spcPts val="0"/>
              </a:spcAft>
              <a:buClr>
                <a:schemeClr val="dk1"/>
              </a:buClr>
              <a:buSzPts val="2800"/>
              <a:buChar char="●"/>
            </a:pPr>
            <a:r>
              <a:rPr lang="en-US"/>
              <a:t>Landing page of LMS</a:t>
            </a:r>
            <a:endParaRPr/>
          </a:p>
          <a:p>
            <a:pPr indent="-228600" lvl="0" marL="228600" rtl="0" algn="l">
              <a:lnSpc>
                <a:spcPct val="90000"/>
              </a:lnSpc>
              <a:spcBef>
                <a:spcPts val="1000"/>
              </a:spcBef>
              <a:spcAft>
                <a:spcPts val="0"/>
              </a:spcAft>
              <a:buClr>
                <a:schemeClr val="dk1"/>
              </a:buClr>
              <a:buSzPts val="2800"/>
              <a:buChar char="●"/>
            </a:pPr>
            <a:r>
              <a:rPr lang="en-US"/>
              <a:t>Email</a:t>
            </a:r>
            <a:endParaRPr/>
          </a:p>
          <a:p>
            <a:pPr indent="-228600" lvl="0" marL="228600" rtl="0" algn="l">
              <a:lnSpc>
                <a:spcPct val="90000"/>
              </a:lnSpc>
              <a:spcBef>
                <a:spcPts val="1000"/>
              </a:spcBef>
              <a:spcAft>
                <a:spcPts val="0"/>
              </a:spcAft>
              <a:buClr>
                <a:schemeClr val="dk1"/>
              </a:buClr>
              <a:buSzPts val="2800"/>
              <a:buChar char="●"/>
            </a:pPr>
            <a:r>
              <a:rPr lang="en-US"/>
              <a:t>Online Orientation</a:t>
            </a:r>
            <a:endParaRPr/>
          </a:p>
          <a:p>
            <a:pPr indent="-228600" lvl="0" marL="228600" rtl="0" algn="l">
              <a:lnSpc>
                <a:spcPct val="90000"/>
              </a:lnSpc>
              <a:spcBef>
                <a:spcPts val="1000"/>
              </a:spcBef>
              <a:spcAft>
                <a:spcPts val="0"/>
              </a:spcAft>
              <a:buClr>
                <a:schemeClr val="dk1"/>
              </a:buClr>
              <a:buSzPts val="2800"/>
              <a:buChar char="●"/>
            </a:pPr>
            <a:r>
              <a:rPr lang="en-US"/>
              <a:t>Student Coach service</a:t>
            </a:r>
            <a:endParaRPr/>
          </a:p>
        </p:txBody>
      </p:sp>
      <p:sp>
        <p:nvSpPr>
          <p:cNvPr id="170" name="Google Shape;170;p30"/>
          <p:cNvSpPr txBox="1"/>
          <p:nvPr>
            <p:ph idx="1" type="body"/>
          </p:nvPr>
        </p:nvSpPr>
        <p:spPr>
          <a:xfrm>
            <a:off x="786565" y="584362"/>
            <a:ext cx="10879281" cy="88933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How are students made aware of the various services provided? Please list all touch points.</a:t>
            </a:r>
            <a:endParaRPr sz="1400"/>
          </a:p>
        </p:txBody>
      </p:sp>
      <p:sp>
        <p:nvSpPr>
          <p:cNvPr id="171" name="Google Shape;171;p30"/>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72" name="Google Shape;172;p30"/>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73" name="Google Shape;173;p30"/>
          <p:cNvSpPr txBox="1"/>
          <p:nvPr/>
        </p:nvSpPr>
        <p:spPr>
          <a:xfrm>
            <a:off x="6226206" y="2005321"/>
            <a:ext cx="5013293" cy="2680862"/>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LMS Community page</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College Portal</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College webpages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Campus Flye</a:t>
            </a:r>
            <a:r>
              <a:rPr lang="en-US" sz="2800">
                <a:solidFill>
                  <a:schemeClr val="dk1"/>
                </a:solidFill>
                <a:latin typeface="Calibri"/>
                <a:ea typeface="Calibri"/>
                <a:cs typeface="Calibri"/>
                <a:sym typeface="Calibri"/>
              </a:rPr>
              <a:t>r</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31"/>
          <p:cNvSpPr txBox="1"/>
          <p:nvPr>
            <p:ph idx="1" type="body"/>
          </p:nvPr>
        </p:nvSpPr>
        <p:spPr>
          <a:xfrm>
            <a:off x="820444" y="716164"/>
            <a:ext cx="10879281" cy="88933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What services have been added over the past five years to support online students?</a:t>
            </a:r>
            <a:endParaRPr sz="1400"/>
          </a:p>
        </p:txBody>
      </p:sp>
      <p:sp>
        <p:nvSpPr>
          <p:cNvPr id="179" name="Google Shape;179;p31"/>
          <p:cNvSpPr txBox="1"/>
          <p:nvPr>
            <p:ph idx="2" type="body"/>
          </p:nvPr>
        </p:nvSpPr>
        <p:spPr>
          <a:xfrm>
            <a:off x="952501" y="2023076"/>
            <a:ext cx="4702575" cy="346332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Campus Assistance Program</a:t>
            </a:r>
            <a:endParaRPr/>
          </a:p>
          <a:p>
            <a:pPr indent="-228600" lvl="0" marL="228600" rtl="0" algn="l">
              <a:lnSpc>
                <a:spcPct val="90000"/>
              </a:lnSpc>
              <a:spcBef>
                <a:spcPts val="1000"/>
              </a:spcBef>
              <a:spcAft>
                <a:spcPts val="0"/>
              </a:spcAft>
              <a:buClr>
                <a:schemeClr val="dk1"/>
              </a:buClr>
              <a:buSzPts val="2800"/>
              <a:buChar char="●"/>
            </a:pPr>
            <a:r>
              <a:rPr lang="en-US"/>
              <a:t>Web conferencing</a:t>
            </a:r>
            <a:endParaRPr/>
          </a:p>
          <a:p>
            <a:pPr indent="-228600" lvl="0" marL="228600" rtl="0" algn="l">
              <a:lnSpc>
                <a:spcPct val="90000"/>
              </a:lnSpc>
              <a:spcBef>
                <a:spcPts val="1000"/>
              </a:spcBef>
              <a:spcAft>
                <a:spcPts val="0"/>
              </a:spcAft>
              <a:buClr>
                <a:schemeClr val="dk1"/>
              </a:buClr>
              <a:buSzPts val="2800"/>
              <a:buChar char="●"/>
            </a:pPr>
            <a:r>
              <a:rPr lang="en-US"/>
              <a:t>Advising</a:t>
            </a:r>
            <a:endParaRPr/>
          </a:p>
          <a:p>
            <a:pPr indent="-228600" lvl="0" marL="228600" rtl="0" algn="l">
              <a:lnSpc>
                <a:spcPct val="90000"/>
              </a:lnSpc>
              <a:spcBef>
                <a:spcPts val="1000"/>
              </a:spcBef>
              <a:spcAft>
                <a:spcPts val="0"/>
              </a:spcAft>
              <a:buClr>
                <a:schemeClr val="dk1"/>
              </a:buClr>
              <a:buSzPts val="2800"/>
              <a:buChar char="●"/>
            </a:pPr>
            <a:r>
              <a:rPr lang="en-US"/>
              <a:t>Tutoring</a:t>
            </a:r>
            <a:endParaRPr/>
          </a:p>
          <a:p>
            <a:pPr indent="-228600" lvl="0" marL="228600" rtl="0" algn="l">
              <a:lnSpc>
                <a:spcPct val="90000"/>
              </a:lnSpc>
              <a:spcBef>
                <a:spcPts val="1000"/>
              </a:spcBef>
              <a:spcAft>
                <a:spcPts val="0"/>
              </a:spcAft>
              <a:buClr>
                <a:schemeClr val="dk1"/>
              </a:buClr>
              <a:buSzPts val="2800"/>
              <a:buChar char="●"/>
            </a:pPr>
            <a:r>
              <a:rPr lang="en-US"/>
              <a:t>Advising</a:t>
            </a:r>
            <a:endParaRPr/>
          </a:p>
          <a:p>
            <a:pPr indent="0" lvl="0" marL="0" rtl="0" algn="l">
              <a:lnSpc>
                <a:spcPct val="90000"/>
              </a:lnSpc>
              <a:spcBef>
                <a:spcPts val="1000"/>
              </a:spcBef>
              <a:spcAft>
                <a:spcPts val="2100"/>
              </a:spcAft>
              <a:buClr>
                <a:schemeClr val="dk1"/>
              </a:buClr>
              <a:buSzPts val="2800"/>
              <a:buNone/>
            </a:pPr>
            <a:r>
              <a:t/>
            </a:r>
            <a:endParaRPr/>
          </a:p>
        </p:txBody>
      </p:sp>
      <p:sp>
        <p:nvSpPr>
          <p:cNvPr id="180" name="Google Shape;180;p31"/>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81" name="Google Shape;181;p31"/>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82" name="Google Shape;182;p31"/>
          <p:cNvSpPr txBox="1"/>
          <p:nvPr/>
        </p:nvSpPr>
        <p:spPr>
          <a:xfrm>
            <a:off x="5743853" y="2022043"/>
            <a:ext cx="4702575" cy="3463324"/>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Third party platform: supporting tutoring, improved access for student services.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Career Services</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Success Coaching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32"/>
          <p:cNvSpPr txBox="1"/>
          <p:nvPr>
            <p:ph idx="1" type="body"/>
          </p:nvPr>
        </p:nvSpPr>
        <p:spPr>
          <a:xfrm>
            <a:off x="820444" y="716164"/>
            <a:ext cx="10879200" cy="889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What services do you foresee adding in the next 1-3 years to support online students?</a:t>
            </a:r>
            <a:endParaRPr sz="1400"/>
          </a:p>
        </p:txBody>
      </p:sp>
      <p:sp>
        <p:nvSpPr>
          <p:cNvPr id="188" name="Google Shape;188;p32"/>
          <p:cNvSpPr txBox="1"/>
          <p:nvPr>
            <p:ph idx="2" type="body"/>
          </p:nvPr>
        </p:nvSpPr>
        <p:spPr>
          <a:xfrm>
            <a:off x="952500" y="1697400"/>
            <a:ext cx="4702500" cy="4496400"/>
          </a:xfrm>
          <a:prstGeom prst="rect">
            <a:avLst/>
          </a:prstGeom>
          <a:noFill/>
          <a:ln>
            <a:noFill/>
          </a:ln>
        </p:spPr>
        <p:txBody>
          <a:bodyPr anchorCtr="0" anchor="t" bIns="45700" lIns="91425" spcFirstLastPara="1" rIns="91425" wrap="square" tIns="45700">
            <a:noAutofit/>
          </a:bodyPr>
          <a:lstStyle/>
          <a:p>
            <a:pPr indent="-342900" lvl="0" marL="457200" rtl="0" algn="l">
              <a:lnSpc>
                <a:spcPct val="90000"/>
              </a:lnSpc>
              <a:spcBef>
                <a:spcPts val="1000"/>
              </a:spcBef>
              <a:spcAft>
                <a:spcPts val="0"/>
              </a:spcAft>
              <a:buSzPts val="1800"/>
              <a:buChar char="●"/>
            </a:pPr>
            <a:r>
              <a:rPr lang="en-US"/>
              <a:t>Clinical Counseling</a:t>
            </a:r>
            <a:endParaRPr/>
          </a:p>
          <a:p>
            <a:pPr indent="-342900" lvl="0" marL="457200" rtl="0" algn="l">
              <a:spcBef>
                <a:spcPts val="0"/>
              </a:spcBef>
              <a:spcAft>
                <a:spcPts val="0"/>
              </a:spcAft>
              <a:buSzPts val="1800"/>
              <a:buChar char="●"/>
            </a:pPr>
            <a:r>
              <a:rPr lang="en-US"/>
              <a:t>Career Services</a:t>
            </a:r>
            <a:endParaRPr/>
          </a:p>
          <a:p>
            <a:pPr indent="-342900" lvl="0" marL="457200" rtl="0" algn="l">
              <a:lnSpc>
                <a:spcPct val="90000"/>
              </a:lnSpc>
              <a:spcBef>
                <a:spcPts val="0"/>
              </a:spcBef>
              <a:spcAft>
                <a:spcPts val="0"/>
              </a:spcAft>
              <a:buSzPts val="1800"/>
              <a:buChar char="●"/>
            </a:pPr>
            <a:r>
              <a:rPr lang="en-US"/>
              <a:t>Enhanced Tutoring</a:t>
            </a:r>
            <a:endParaRPr/>
          </a:p>
          <a:p>
            <a:pPr indent="-381000" lvl="1" marL="914400" rtl="0" algn="l">
              <a:lnSpc>
                <a:spcPct val="90000"/>
              </a:lnSpc>
              <a:spcBef>
                <a:spcPts val="0"/>
              </a:spcBef>
              <a:spcAft>
                <a:spcPts val="0"/>
              </a:spcAft>
              <a:buSzPts val="2400"/>
              <a:buChar char="○"/>
            </a:pPr>
            <a:r>
              <a:rPr lang="en-US" sz="2400"/>
              <a:t>Realtime Chat Boxes</a:t>
            </a:r>
            <a:endParaRPr sz="2400"/>
          </a:p>
          <a:p>
            <a:pPr indent="-381000" lvl="1" marL="914400" rtl="0" algn="l">
              <a:lnSpc>
                <a:spcPct val="90000"/>
              </a:lnSpc>
              <a:spcBef>
                <a:spcPts val="0"/>
              </a:spcBef>
              <a:spcAft>
                <a:spcPts val="0"/>
              </a:spcAft>
              <a:buSzPts val="2400"/>
              <a:buChar char="○"/>
            </a:pPr>
            <a:r>
              <a:rPr lang="en-US" sz="2400"/>
              <a:t>Virtual Tutoring Center</a:t>
            </a:r>
            <a:endParaRPr sz="2400"/>
          </a:p>
          <a:p>
            <a:pPr indent="-342900" lvl="0" marL="457200" rtl="0" algn="l">
              <a:lnSpc>
                <a:spcPct val="90000"/>
              </a:lnSpc>
              <a:spcBef>
                <a:spcPts val="0"/>
              </a:spcBef>
              <a:spcAft>
                <a:spcPts val="0"/>
              </a:spcAft>
              <a:buSzPts val="1800"/>
              <a:buChar char="●"/>
            </a:pPr>
            <a:r>
              <a:rPr lang="en-US"/>
              <a:t>Enhancing Current Services</a:t>
            </a:r>
            <a:endParaRPr/>
          </a:p>
          <a:p>
            <a:pPr indent="-342900" lvl="0" marL="457200" rtl="0" algn="l">
              <a:spcBef>
                <a:spcPts val="0"/>
              </a:spcBef>
              <a:spcAft>
                <a:spcPts val="0"/>
              </a:spcAft>
              <a:buSzPts val="1800"/>
              <a:buChar char="●"/>
            </a:pPr>
            <a:r>
              <a:rPr lang="en-US"/>
              <a:t>Increase Technical Support Hours</a:t>
            </a:r>
            <a:endParaRPr sz="2400"/>
          </a:p>
          <a:p>
            <a:pPr indent="-342900" lvl="0" marL="457200" rtl="0" algn="l">
              <a:spcBef>
                <a:spcPts val="0"/>
              </a:spcBef>
              <a:spcAft>
                <a:spcPts val="0"/>
              </a:spcAft>
              <a:buSzPts val="1800"/>
              <a:buChar char="●"/>
            </a:pPr>
            <a:r>
              <a:rPr lang="en-US"/>
              <a:t>Online Chat with Tutoring and Advisors</a:t>
            </a:r>
            <a:endParaRPr/>
          </a:p>
          <a:p>
            <a:pPr indent="-342900" lvl="0" marL="457200" rtl="0" algn="l">
              <a:spcBef>
                <a:spcPts val="0"/>
              </a:spcBef>
              <a:spcAft>
                <a:spcPts val="0"/>
              </a:spcAft>
              <a:buSzPts val="1800"/>
              <a:buChar char="●"/>
            </a:pPr>
            <a:r>
              <a:rPr lang="en-US"/>
              <a:t>Student Government</a:t>
            </a:r>
            <a:endParaRPr/>
          </a:p>
        </p:txBody>
      </p:sp>
      <p:sp>
        <p:nvSpPr>
          <p:cNvPr id="189" name="Google Shape;189;p32"/>
          <p:cNvSpPr txBox="1"/>
          <p:nvPr/>
        </p:nvSpPr>
        <p:spPr>
          <a:xfrm>
            <a:off x="6830291" y="2503697"/>
            <a:ext cx="4409100" cy="31857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90" name="Google Shape;190;p32"/>
          <p:cNvSpPr txBox="1"/>
          <p:nvPr/>
        </p:nvSpPr>
        <p:spPr>
          <a:xfrm>
            <a:off x="5761525" y="1697402"/>
            <a:ext cx="4702500" cy="4638000"/>
          </a:xfrm>
          <a:prstGeom prst="rect">
            <a:avLst/>
          </a:prstGeom>
          <a:noFill/>
          <a:ln>
            <a:noFill/>
          </a:ln>
        </p:spPr>
        <p:txBody>
          <a:bodyPr anchorCtr="0" anchor="t" bIns="45700" lIns="91425" spcFirstLastPara="1" rIns="91425" wrap="square" tIns="45700">
            <a:noAutofit/>
          </a:bodyPr>
          <a:lstStyle/>
          <a:p>
            <a:pPr indent="-381000" lvl="0" marL="457200" rtl="0" algn="l">
              <a:lnSpc>
                <a:spcPct val="90000"/>
              </a:lnSpc>
              <a:spcBef>
                <a:spcPts val="100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Student predictive Self Help Dashboard Notifications</a:t>
            </a:r>
            <a:endParaRPr sz="2400">
              <a:solidFill>
                <a:schemeClr val="dk1"/>
              </a:solidFill>
              <a:latin typeface="Roboto"/>
              <a:ea typeface="Roboto"/>
              <a:cs typeface="Roboto"/>
              <a:sym typeface="Roboto"/>
            </a:endParaRPr>
          </a:p>
          <a:p>
            <a:pPr indent="-381000" lvl="1" marL="914400" rtl="0" algn="l">
              <a:lnSpc>
                <a:spcPct val="90000"/>
              </a:lnSpc>
              <a:spcBef>
                <a:spcPts val="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Coaching and warnings based on individual performance / AI</a:t>
            </a:r>
            <a:endParaRPr sz="2400">
              <a:solidFill>
                <a:schemeClr val="dk1"/>
              </a:solidFill>
              <a:latin typeface="Roboto"/>
              <a:ea typeface="Roboto"/>
              <a:cs typeface="Roboto"/>
              <a:sym typeface="Roboto"/>
            </a:endParaRPr>
          </a:p>
          <a:p>
            <a:pPr indent="-381000" lvl="1" marL="914400" rtl="0" algn="l">
              <a:lnSpc>
                <a:spcPct val="90000"/>
              </a:lnSpc>
              <a:spcBef>
                <a:spcPts val="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AI assisting student outreach &amp; student success coaches</a:t>
            </a:r>
            <a:endParaRPr sz="2400">
              <a:solidFill>
                <a:schemeClr val="dk1"/>
              </a:solidFill>
              <a:latin typeface="Roboto"/>
              <a:ea typeface="Roboto"/>
              <a:cs typeface="Roboto"/>
              <a:sym typeface="Roboto"/>
            </a:endParaRPr>
          </a:p>
          <a:p>
            <a:pPr indent="-381000" lvl="0" marL="457200" rtl="0" algn="l">
              <a:lnSpc>
                <a:spcPct val="90000"/>
              </a:lnSpc>
              <a:spcBef>
                <a:spcPts val="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Texting/IM</a:t>
            </a:r>
            <a:endParaRPr sz="2400">
              <a:solidFill>
                <a:schemeClr val="dk1"/>
              </a:solidFill>
              <a:latin typeface="Roboto"/>
              <a:ea typeface="Roboto"/>
              <a:cs typeface="Roboto"/>
              <a:sym typeface="Roboto"/>
            </a:endParaRPr>
          </a:p>
          <a:p>
            <a:pPr indent="-381000" lvl="0" marL="457200" rtl="0" algn="l">
              <a:lnSpc>
                <a:spcPct val="90000"/>
              </a:lnSpc>
              <a:spcBef>
                <a:spcPts val="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Veteran Support Services</a:t>
            </a:r>
            <a:endParaRPr sz="2400">
              <a:solidFill>
                <a:schemeClr val="dk1"/>
              </a:solidFill>
              <a:latin typeface="Roboto"/>
              <a:ea typeface="Roboto"/>
              <a:cs typeface="Roboto"/>
              <a:sym typeface="Roboto"/>
            </a:endParaRPr>
          </a:p>
          <a:p>
            <a:pPr indent="-381000" lvl="0" marL="457200" rtl="0" algn="l">
              <a:lnSpc>
                <a:spcPct val="90000"/>
              </a:lnSpc>
              <a:spcBef>
                <a:spcPts val="0"/>
              </a:spcBef>
              <a:spcAft>
                <a:spcPts val="0"/>
              </a:spcAft>
              <a:buClr>
                <a:schemeClr val="dk1"/>
              </a:buClr>
              <a:buSzPts val="2400"/>
              <a:buFont typeface="Roboto"/>
              <a:buChar char="●"/>
            </a:pPr>
            <a:r>
              <a:rPr lang="en-US" sz="2400">
                <a:solidFill>
                  <a:schemeClr val="dk1"/>
                </a:solidFill>
                <a:latin typeface="Roboto"/>
                <a:ea typeface="Roboto"/>
                <a:cs typeface="Roboto"/>
                <a:sym typeface="Roboto"/>
              </a:rPr>
              <a:t>Web conferencing for all Student Services</a:t>
            </a:r>
            <a:endParaRPr sz="2400">
              <a:solidFill>
                <a:schemeClr val="dk1"/>
              </a:solidFill>
              <a:latin typeface="Roboto"/>
              <a:ea typeface="Roboto"/>
              <a:cs typeface="Roboto"/>
              <a:sym typeface="Robot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3"/>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196" name="Google Shape;196;p33"/>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pic>
        <p:nvPicPr>
          <p:cNvPr descr="Forms response chart. Question title: What LMS are you using?. Number of responses: 12 responses." id="197" name="Google Shape;197;p33"/>
          <p:cNvPicPr preferRelativeResize="0"/>
          <p:nvPr/>
        </p:nvPicPr>
        <p:blipFill rotWithShape="1">
          <a:blip r:embed="rId3">
            <a:alphaModFix/>
          </a:blip>
          <a:srcRect b="0" l="0" r="0" t="0"/>
          <a:stretch/>
        </p:blipFill>
        <p:spPr>
          <a:xfrm>
            <a:off x="1061992" y="817435"/>
            <a:ext cx="9591040" cy="497410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4"/>
          <p:cNvSpPr txBox="1"/>
          <p:nvPr>
            <p:ph idx="1" type="body"/>
          </p:nvPr>
        </p:nvSpPr>
        <p:spPr>
          <a:xfrm>
            <a:off x="217150" y="562125"/>
            <a:ext cx="5105700" cy="5121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lang="en-US"/>
              <a:t>How long have you used this LMS?</a:t>
            </a:r>
            <a:endParaRPr/>
          </a:p>
        </p:txBody>
      </p:sp>
      <p:sp>
        <p:nvSpPr>
          <p:cNvPr id="203" name="Google Shape;203;p34"/>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04" name="Google Shape;204;p34"/>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05" name="Google Shape;205;p34"/>
          <p:cNvSpPr txBox="1"/>
          <p:nvPr/>
        </p:nvSpPr>
        <p:spPr>
          <a:xfrm>
            <a:off x="7906283" y="1674695"/>
            <a:ext cx="4084500" cy="33021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Eight responded NO. </a:t>
            </a:r>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Two using Blackboard responded MAYBE. </a:t>
            </a:r>
            <a:endParaRPr/>
          </a:p>
          <a:p>
            <a:pPr indent="-228600" lvl="1" marL="685800" marR="0" rtl="0" algn="l">
              <a:lnSpc>
                <a:spcPct val="90000"/>
              </a:lnSpc>
              <a:spcBef>
                <a:spcPts val="50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One indicated a time frame of 2 years for a change.</a:t>
            </a:r>
            <a:endParaRPr/>
          </a:p>
        </p:txBody>
      </p:sp>
      <p:pic>
        <p:nvPicPr>
          <p:cNvPr id="206" name="Google Shape;206;p34"/>
          <p:cNvPicPr preferRelativeResize="0"/>
          <p:nvPr/>
        </p:nvPicPr>
        <p:blipFill>
          <a:blip r:embed="rId3">
            <a:alphaModFix/>
          </a:blip>
          <a:stretch>
            <a:fillRect/>
          </a:stretch>
        </p:blipFill>
        <p:spPr>
          <a:xfrm>
            <a:off x="217150" y="1745851"/>
            <a:ext cx="7554400" cy="3943675"/>
          </a:xfrm>
          <a:prstGeom prst="rect">
            <a:avLst/>
          </a:prstGeom>
          <a:noFill/>
          <a:ln>
            <a:noFill/>
          </a:ln>
        </p:spPr>
      </p:pic>
      <p:sp>
        <p:nvSpPr>
          <p:cNvPr id="207" name="Google Shape;207;p34"/>
          <p:cNvSpPr txBox="1"/>
          <p:nvPr>
            <p:ph idx="1" type="body"/>
          </p:nvPr>
        </p:nvSpPr>
        <p:spPr>
          <a:xfrm>
            <a:off x="7251375" y="290925"/>
            <a:ext cx="4739400" cy="10545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Clr>
                <a:schemeClr val="dk1"/>
              </a:buClr>
              <a:buSzPts val="2800"/>
              <a:buNone/>
            </a:pPr>
            <a:r>
              <a:rPr lang="en-US"/>
              <a:t>Are you considering changing to a new LMS?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7"/>
          <p:cNvSpPr txBox="1"/>
          <p:nvPr>
            <p:ph type="title"/>
          </p:nvPr>
        </p:nvSpPr>
        <p:spPr>
          <a:xfrm>
            <a:off x="1117600" y="365125"/>
            <a:ext cx="14020800" cy="13257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Clr>
                <a:srgbClr val="0C0C0C"/>
              </a:buClr>
              <a:buSzPts val="4400"/>
              <a:buFont typeface="Twentieth Century"/>
              <a:buNone/>
            </a:pPr>
            <a:r>
              <a:rPr lang="en-US"/>
              <a:t>Agenda</a:t>
            </a:r>
            <a:endParaRPr/>
          </a:p>
        </p:txBody>
      </p:sp>
      <p:sp>
        <p:nvSpPr>
          <p:cNvPr id="89" name="Google Shape;89;p17"/>
          <p:cNvSpPr txBox="1"/>
          <p:nvPr>
            <p:ph idx="1" type="body"/>
          </p:nvPr>
        </p:nvSpPr>
        <p:spPr>
          <a:xfrm>
            <a:off x="1117600" y="1825625"/>
            <a:ext cx="14020800" cy="4351200"/>
          </a:xfrm>
          <a:prstGeom prst="rect">
            <a:avLst/>
          </a:prstGeom>
          <a:noFill/>
          <a:ln>
            <a:noFill/>
          </a:ln>
        </p:spPr>
        <p:txBody>
          <a:bodyPr anchorCtr="0" anchor="t" bIns="45700" lIns="45700" spcFirstLastPara="1" rIns="45700" wrap="square" tIns="45700">
            <a:noAutofit/>
          </a:bodyPr>
          <a:lstStyle/>
          <a:p>
            <a:pPr indent="0" lvl="0" marL="0" rtl="0" algn="l">
              <a:lnSpc>
                <a:spcPct val="90000"/>
              </a:lnSpc>
              <a:spcBef>
                <a:spcPts val="0"/>
              </a:spcBef>
              <a:spcAft>
                <a:spcPts val="0"/>
              </a:spcAft>
              <a:buNone/>
            </a:pPr>
            <a:r>
              <a:rPr lang="en-US" sz="2800"/>
              <a:t>National Trends</a:t>
            </a:r>
            <a:endParaRPr/>
          </a:p>
          <a:p>
            <a:pPr indent="0" lvl="0" marL="0" rtl="0" algn="l">
              <a:lnSpc>
                <a:spcPct val="90000"/>
              </a:lnSpc>
              <a:spcBef>
                <a:spcPts val="1400"/>
              </a:spcBef>
              <a:spcAft>
                <a:spcPts val="0"/>
              </a:spcAft>
              <a:buNone/>
            </a:pPr>
            <a:r>
              <a:rPr lang="en-US" sz="2800"/>
              <a:t>Regional Trends</a:t>
            </a:r>
            <a:endParaRPr/>
          </a:p>
          <a:p>
            <a:pPr indent="0" lvl="0" marL="0" rtl="0" algn="l">
              <a:lnSpc>
                <a:spcPct val="90000"/>
              </a:lnSpc>
              <a:spcBef>
                <a:spcPts val="1400"/>
              </a:spcBef>
              <a:spcAft>
                <a:spcPts val="0"/>
              </a:spcAft>
              <a:buNone/>
            </a:pPr>
            <a:r>
              <a:rPr lang="en-US" sz="2800"/>
              <a:t>“Your Current Challenges” Roundtable Session</a:t>
            </a:r>
            <a:endParaRPr sz="2800"/>
          </a:p>
        </p:txBody>
      </p:sp>
    </p:spTree>
  </p:cSld>
  <p:clrMapOvr>
    <a:masterClrMapping/>
  </p:clrMapOvr>
  <p:transition>
    <p:push/>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5"/>
          <p:cNvSpPr txBox="1"/>
          <p:nvPr>
            <p:ph idx="1" type="body"/>
          </p:nvPr>
        </p:nvSpPr>
        <p:spPr>
          <a:xfrm>
            <a:off x="1015753" y="716164"/>
            <a:ext cx="10879281" cy="88933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What is the name of your online learning department?</a:t>
            </a:r>
            <a:endParaRPr sz="1400"/>
          </a:p>
        </p:txBody>
      </p:sp>
      <p:sp>
        <p:nvSpPr>
          <p:cNvPr id="213" name="Google Shape;213;p35"/>
          <p:cNvSpPr txBox="1"/>
          <p:nvPr>
            <p:ph idx="2" type="body"/>
          </p:nvPr>
        </p:nvSpPr>
        <p:spPr>
          <a:xfrm>
            <a:off x="1015753" y="1697338"/>
            <a:ext cx="4702500" cy="3463200"/>
          </a:xfrm>
          <a:prstGeom prst="rect">
            <a:avLst/>
          </a:prstGeom>
          <a:noFill/>
          <a:ln>
            <a:noFill/>
          </a:ln>
        </p:spPr>
        <p:txBody>
          <a:bodyPr anchorCtr="0" anchor="t" bIns="45700" lIns="91425" spcFirstLastPara="1" rIns="91425" wrap="square" tIns="45700">
            <a:noAutofit/>
          </a:bodyPr>
          <a:lstStyle/>
          <a:p>
            <a:pPr indent="-342900" lvl="0" marL="457200" rtl="0" algn="l">
              <a:lnSpc>
                <a:spcPct val="90000"/>
              </a:lnSpc>
              <a:spcBef>
                <a:spcPts val="1000"/>
              </a:spcBef>
              <a:spcAft>
                <a:spcPts val="0"/>
              </a:spcAft>
              <a:buSzPts val="1800"/>
              <a:buChar char="●"/>
            </a:pPr>
            <a:r>
              <a:rPr lang="en-US"/>
              <a:t>Academic Technologies</a:t>
            </a:r>
            <a:endParaRPr/>
          </a:p>
          <a:p>
            <a:pPr indent="-342900" lvl="0" marL="457200" rtl="0" algn="l">
              <a:lnSpc>
                <a:spcPct val="90000"/>
              </a:lnSpc>
              <a:spcBef>
                <a:spcPts val="0"/>
              </a:spcBef>
              <a:spcAft>
                <a:spcPts val="0"/>
              </a:spcAft>
              <a:buSzPts val="1800"/>
              <a:buChar char="●"/>
            </a:pPr>
            <a:r>
              <a:rPr lang="en-US"/>
              <a:t>Department of Online Learning</a:t>
            </a:r>
            <a:endParaRPr/>
          </a:p>
          <a:p>
            <a:pPr indent="-342900" lvl="0" marL="457200" rtl="0" algn="l">
              <a:lnSpc>
                <a:spcPct val="90000"/>
              </a:lnSpc>
              <a:spcBef>
                <a:spcPts val="0"/>
              </a:spcBef>
              <a:spcAft>
                <a:spcPts val="0"/>
              </a:spcAft>
              <a:buSzPts val="1800"/>
              <a:buChar char="●"/>
            </a:pPr>
            <a:r>
              <a:rPr lang="en-US"/>
              <a:t>Distance Learning</a:t>
            </a:r>
            <a:endParaRPr/>
          </a:p>
          <a:p>
            <a:pPr indent="-342900" lvl="0" marL="457200" rtl="0" algn="l">
              <a:lnSpc>
                <a:spcPct val="90000"/>
              </a:lnSpc>
              <a:spcBef>
                <a:spcPts val="0"/>
              </a:spcBef>
              <a:spcAft>
                <a:spcPts val="0"/>
              </a:spcAft>
              <a:buSzPts val="1800"/>
              <a:buChar char="●"/>
            </a:pPr>
            <a:r>
              <a:rPr lang="en-US"/>
              <a:t>eLearning</a:t>
            </a:r>
            <a:endParaRPr/>
          </a:p>
          <a:p>
            <a:pPr indent="-342900" lvl="0" marL="457200" rtl="0" algn="l">
              <a:lnSpc>
                <a:spcPct val="90000"/>
              </a:lnSpc>
              <a:spcBef>
                <a:spcPts val="0"/>
              </a:spcBef>
              <a:spcAft>
                <a:spcPts val="0"/>
              </a:spcAft>
              <a:buSzPts val="1800"/>
              <a:buChar char="●"/>
            </a:pPr>
            <a:r>
              <a:rPr lang="en-US"/>
              <a:t>e-Learning and Instructional Support</a:t>
            </a:r>
            <a:endParaRPr/>
          </a:p>
        </p:txBody>
      </p:sp>
      <p:sp>
        <p:nvSpPr>
          <p:cNvPr id="214" name="Google Shape;214;p35"/>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15" name="Google Shape;215;p35"/>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16" name="Google Shape;216;p35"/>
          <p:cNvSpPr txBox="1"/>
          <p:nvPr/>
        </p:nvSpPr>
        <p:spPr>
          <a:xfrm>
            <a:off x="6005375" y="1697338"/>
            <a:ext cx="4702500" cy="3463200"/>
          </a:xfrm>
          <a:prstGeom prst="rect">
            <a:avLst/>
          </a:prstGeom>
          <a:noFill/>
          <a:ln>
            <a:noFill/>
          </a:ln>
        </p:spPr>
        <p:txBody>
          <a:bodyPr anchorCtr="0" anchor="t" bIns="45700" lIns="91425" spcFirstLastPara="1" rIns="91425" wrap="square" tIns="45700">
            <a:noAutofit/>
          </a:bodyPr>
          <a:lstStyle/>
          <a:p>
            <a:pPr indent="-342900" lvl="0" marL="457200" rtl="0" algn="l">
              <a:lnSpc>
                <a:spcPct val="90000"/>
              </a:lnSpc>
              <a:spcBef>
                <a:spcPts val="1000"/>
              </a:spcBef>
              <a:spcAft>
                <a:spcPts val="0"/>
              </a:spcAft>
              <a:buClr>
                <a:schemeClr val="dk1"/>
              </a:buClr>
              <a:buSzPts val="1800"/>
              <a:buFont typeface="Roboto"/>
              <a:buChar char="●"/>
            </a:pPr>
            <a:r>
              <a:rPr lang="en-US" sz="2400">
                <a:solidFill>
                  <a:schemeClr val="dk1"/>
                </a:solidFill>
                <a:latin typeface="Roboto"/>
                <a:ea typeface="Roboto"/>
                <a:cs typeface="Roboto"/>
                <a:sym typeface="Roboto"/>
              </a:rPr>
              <a:t>Office for Teaching and Learning</a:t>
            </a:r>
            <a:endParaRPr sz="2400">
              <a:solidFill>
                <a:schemeClr val="dk1"/>
              </a:solidFill>
              <a:latin typeface="Roboto"/>
              <a:ea typeface="Roboto"/>
              <a:cs typeface="Roboto"/>
              <a:sym typeface="Roboto"/>
            </a:endParaRPr>
          </a:p>
          <a:p>
            <a:pPr indent="-342900" lvl="0" marL="457200" rtl="0" algn="l">
              <a:lnSpc>
                <a:spcPct val="90000"/>
              </a:lnSpc>
              <a:spcBef>
                <a:spcPts val="0"/>
              </a:spcBef>
              <a:spcAft>
                <a:spcPts val="0"/>
              </a:spcAft>
              <a:buClr>
                <a:schemeClr val="dk1"/>
              </a:buClr>
              <a:buSzPts val="1800"/>
              <a:buFont typeface="Roboto"/>
              <a:buChar char="●"/>
            </a:pPr>
            <a:r>
              <a:rPr lang="en-US" sz="2400">
                <a:solidFill>
                  <a:schemeClr val="dk1"/>
                </a:solidFill>
                <a:latin typeface="Roboto"/>
                <a:ea typeface="Roboto"/>
                <a:cs typeface="Roboto"/>
                <a:sym typeface="Roboto"/>
              </a:rPr>
              <a:t>Office of Curriculum &amp; Instructional Support</a:t>
            </a:r>
            <a:endParaRPr sz="2400">
              <a:solidFill>
                <a:schemeClr val="dk1"/>
              </a:solidFill>
              <a:latin typeface="Roboto"/>
              <a:ea typeface="Roboto"/>
              <a:cs typeface="Roboto"/>
              <a:sym typeface="Roboto"/>
            </a:endParaRPr>
          </a:p>
          <a:p>
            <a:pPr indent="-342900" lvl="0" marL="457200" rtl="0" algn="l">
              <a:lnSpc>
                <a:spcPct val="90000"/>
              </a:lnSpc>
              <a:spcBef>
                <a:spcPts val="0"/>
              </a:spcBef>
              <a:spcAft>
                <a:spcPts val="0"/>
              </a:spcAft>
              <a:buClr>
                <a:schemeClr val="dk1"/>
              </a:buClr>
              <a:buSzPts val="1800"/>
              <a:buFont typeface="Roboto"/>
              <a:buChar char="●"/>
            </a:pPr>
            <a:r>
              <a:rPr lang="en-US" sz="2400">
                <a:solidFill>
                  <a:schemeClr val="dk1"/>
                </a:solidFill>
                <a:latin typeface="Roboto"/>
                <a:ea typeface="Roboto"/>
                <a:cs typeface="Roboto"/>
                <a:sym typeface="Roboto"/>
              </a:rPr>
              <a:t>Online Learning</a:t>
            </a:r>
            <a:endParaRPr sz="2400">
              <a:solidFill>
                <a:schemeClr val="dk1"/>
              </a:solidFill>
              <a:latin typeface="Roboto"/>
              <a:ea typeface="Roboto"/>
              <a:cs typeface="Roboto"/>
              <a:sym typeface="Roboto"/>
            </a:endParaRPr>
          </a:p>
          <a:p>
            <a:pPr indent="-342900" lvl="0" marL="457200" rtl="0" algn="l">
              <a:lnSpc>
                <a:spcPct val="90000"/>
              </a:lnSpc>
              <a:spcBef>
                <a:spcPts val="0"/>
              </a:spcBef>
              <a:spcAft>
                <a:spcPts val="0"/>
              </a:spcAft>
              <a:buClr>
                <a:schemeClr val="dk1"/>
              </a:buClr>
              <a:buSzPts val="1800"/>
              <a:buFont typeface="Roboto"/>
              <a:buChar char="●"/>
            </a:pPr>
            <a:r>
              <a:rPr lang="en-US" sz="2400">
                <a:solidFill>
                  <a:schemeClr val="dk1"/>
                </a:solidFill>
                <a:latin typeface="Roboto"/>
                <a:ea typeface="Roboto"/>
                <a:cs typeface="Roboto"/>
                <a:sym typeface="Roboto"/>
              </a:rPr>
              <a:t>Online Learning Department</a:t>
            </a:r>
            <a:endParaRPr sz="2400">
              <a:solidFill>
                <a:schemeClr val="dk1"/>
              </a:solidFill>
              <a:latin typeface="Roboto"/>
              <a:ea typeface="Roboto"/>
              <a:cs typeface="Roboto"/>
              <a:sym typeface="Robo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6"/>
          <p:cNvSpPr txBox="1"/>
          <p:nvPr>
            <p:ph idx="1" type="body"/>
          </p:nvPr>
        </p:nvSpPr>
        <p:spPr>
          <a:xfrm>
            <a:off x="825425" y="750391"/>
            <a:ext cx="10879200" cy="889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2100"/>
              </a:spcAft>
              <a:buClr>
                <a:schemeClr val="dk1"/>
              </a:buClr>
              <a:buSzPts val="2800"/>
              <a:buNone/>
            </a:pPr>
            <a:r>
              <a:rPr lang="en-US"/>
              <a:t>How many personnel are available (FTE)? (within Online Learning Dept.)</a:t>
            </a:r>
            <a:endParaRPr sz="1400"/>
          </a:p>
        </p:txBody>
      </p:sp>
      <p:sp>
        <p:nvSpPr>
          <p:cNvPr id="222" name="Google Shape;222;p36"/>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23" name="Google Shape;223;p36"/>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pic>
        <p:nvPicPr>
          <p:cNvPr id="224" name="Google Shape;224;p36"/>
          <p:cNvPicPr preferRelativeResize="0"/>
          <p:nvPr/>
        </p:nvPicPr>
        <p:blipFill>
          <a:blip r:embed="rId3">
            <a:alphaModFix/>
          </a:blip>
          <a:stretch>
            <a:fillRect/>
          </a:stretch>
        </p:blipFill>
        <p:spPr>
          <a:xfrm>
            <a:off x="1381800" y="1792000"/>
            <a:ext cx="9612575" cy="41578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7"/>
          <p:cNvSpPr txBox="1"/>
          <p:nvPr>
            <p:ph type="title"/>
          </p:nvPr>
        </p:nvSpPr>
        <p:spPr>
          <a:xfrm>
            <a:off x="517200" y="390775"/>
            <a:ext cx="11157600" cy="1134600"/>
          </a:xfrm>
          <a:prstGeom prst="rect">
            <a:avLst/>
          </a:prstGeom>
        </p:spPr>
        <p:txBody>
          <a:bodyPr anchorCtr="0" anchor="b" bIns="121900" lIns="121900" spcFirstLastPara="1" rIns="121900" wrap="square" tIns="121900">
            <a:noAutofit/>
          </a:bodyPr>
          <a:lstStyle/>
          <a:p>
            <a:pPr indent="0" lvl="0" marL="0" rtl="0" algn="l">
              <a:lnSpc>
                <a:spcPct val="90000"/>
              </a:lnSpc>
              <a:spcBef>
                <a:spcPts val="0"/>
              </a:spcBef>
              <a:spcAft>
                <a:spcPts val="2100"/>
              </a:spcAft>
              <a:buClr>
                <a:schemeClr val="dk1"/>
              </a:buClr>
              <a:buSzPts val="2800"/>
              <a:buFont typeface="Arial"/>
              <a:buNone/>
            </a:pPr>
            <a:r>
              <a:rPr lang="en-US" sz="2400">
                <a:latin typeface="Roboto"/>
                <a:ea typeface="Roboto"/>
                <a:cs typeface="Roboto"/>
                <a:sym typeface="Roboto"/>
              </a:rPr>
              <a:t>What software tools do you use to design and develop online or blended courses?</a:t>
            </a:r>
            <a:endParaRPr/>
          </a:p>
        </p:txBody>
      </p:sp>
      <p:sp>
        <p:nvSpPr>
          <p:cNvPr id="230" name="Google Shape;230;p37"/>
          <p:cNvSpPr txBox="1"/>
          <p:nvPr>
            <p:ph idx="1" type="body"/>
          </p:nvPr>
        </p:nvSpPr>
        <p:spPr>
          <a:xfrm>
            <a:off x="517200" y="1986425"/>
            <a:ext cx="3206700" cy="4105200"/>
          </a:xfrm>
          <a:prstGeom prst="rect">
            <a:avLst/>
          </a:prstGeom>
        </p:spPr>
        <p:txBody>
          <a:bodyPr anchorCtr="0" anchor="t" bIns="121900" lIns="121900" spcFirstLastPara="1" rIns="121900" wrap="square" tIns="121900">
            <a:noAutofit/>
          </a:bodyPr>
          <a:lstStyle/>
          <a:p>
            <a:pPr indent="-342900" lvl="0" marL="457200" rtl="0" algn="l">
              <a:spcBef>
                <a:spcPts val="0"/>
              </a:spcBef>
              <a:spcAft>
                <a:spcPts val="0"/>
              </a:spcAft>
              <a:buSzPts val="1800"/>
              <a:buChar char="●"/>
            </a:pPr>
            <a:r>
              <a:rPr lang="en-US" sz="1800"/>
              <a:t>3Play Media</a:t>
            </a:r>
            <a:endParaRPr sz="1800"/>
          </a:p>
          <a:p>
            <a:pPr indent="-342900" lvl="0" marL="457200" rtl="0" algn="l">
              <a:spcBef>
                <a:spcPts val="0"/>
              </a:spcBef>
              <a:spcAft>
                <a:spcPts val="0"/>
              </a:spcAft>
              <a:buSzPts val="1800"/>
              <a:buChar char="●"/>
            </a:pPr>
            <a:r>
              <a:rPr lang="en-US" sz="1800"/>
              <a:t>Adobe Cloud</a:t>
            </a:r>
            <a:endParaRPr sz="1800"/>
          </a:p>
          <a:p>
            <a:pPr indent="-342900" lvl="0" marL="457200" rtl="0" algn="l">
              <a:spcBef>
                <a:spcPts val="0"/>
              </a:spcBef>
              <a:spcAft>
                <a:spcPts val="0"/>
              </a:spcAft>
              <a:buSzPts val="1800"/>
              <a:buChar char="●"/>
            </a:pPr>
            <a:r>
              <a:rPr lang="en-US" sz="1800"/>
              <a:t>After Effects</a:t>
            </a:r>
            <a:endParaRPr sz="1800"/>
          </a:p>
          <a:p>
            <a:pPr indent="-342900" lvl="0" marL="457200" rtl="0" algn="l">
              <a:spcBef>
                <a:spcPts val="0"/>
              </a:spcBef>
              <a:spcAft>
                <a:spcPts val="0"/>
              </a:spcAft>
              <a:buSzPts val="1800"/>
              <a:buChar char="●"/>
            </a:pPr>
            <a:r>
              <a:rPr lang="en-US" sz="1800"/>
              <a:t>Amara</a:t>
            </a:r>
            <a:endParaRPr sz="1800"/>
          </a:p>
          <a:p>
            <a:pPr indent="-342900" lvl="0" marL="457200" rtl="0" algn="l">
              <a:spcBef>
                <a:spcPts val="0"/>
              </a:spcBef>
              <a:spcAft>
                <a:spcPts val="0"/>
              </a:spcAft>
              <a:buSzPts val="1800"/>
              <a:buChar char="●"/>
            </a:pPr>
            <a:r>
              <a:rPr lang="en-US" sz="1800"/>
              <a:t>Audacity</a:t>
            </a:r>
            <a:endParaRPr sz="1800"/>
          </a:p>
          <a:p>
            <a:pPr indent="-342900" lvl="0" marL="457200" rtl="0" algn="l">
              <a:spcBef>
                <a:spcPts val="0"/>
              </a:spcBef>
              <a:spcAft>
                <a:spcPts val="0"/>
              </a:spcAft>
              <a:buSzPts val="1800"/>
              <a:buChar char="●"/>
            </a:pPr>
            <a:r>
              <a:rPr lang="en-US" sz="1800"/>
              <a:t>Blackboard</a:t>
            </a:r>
            <a:endParaRPr sz="1800"/>
          </a:p>
          <a:p>
            <a:pPr indent="-342900" lvl="0" marL="457200" rtl="0" algn="l">
              <a:spcBef>
                <a:spcPts val="0"/>
              </a:spcBef>
              <a:spcAft>
                <a:spcPts val="0"/>
              </a:spcAft>
              <a:buSzPts val="1800"/>
              <a:buChar char="●"/>
            </a:pPr>
            <a:r>
              <a:rPr lang="en-US" sz="1800"/>
              <a:t>Bluepulse</a:t>
            </a:r>
            <a:endParaRPr sz="1800"/>
          </a:p>
          <a:p>
            <a:pPr indent="-342900" lvl="0" marL="457200" rtl="0" algn="l">
              <a:spcBef>
                <a:spcPts val="0"/>
              </a:spcBef>
              <a:spcAft>
                <a:spcPts val="0"/>
              </a:spcAft>
              <a:buSzPts val="1800"/>
              <a:buChar char="●"/>
            </a:pPr>
            <a:r>
              <a:rPr lang="en-US" sz="1800"/>
              <a:t>Camtasia</a:t>
            </a:r>
            <a:endParaRPr sz="1800"/>
          </a:p>
          <a:p>
            <a:pPr indent="-342900" lvl="0" marL="457200" rtl="0" algn="l">
              <a:spcBef>
                <a:spcPts val="0"/>
              </a:spcBef>
              <a:spcAft>
                <a:spcPts val="0"/>
              </a:spcAft>
              <a:buSzPts val="1800"/>
              <a:buChar char="●"/>
            </a:pPr>
            <a:r>
              <a:rPr lang="en-US" sz="1800"/>
              <a:t>Canvas</a:t>
            </a:r>
            <a:endParaRPr sz="1800"/>
          </a:p>
          <a:p>
            <a:pPr indent="-342900" lvl="0" marL="457200" rtl="0" algn="l">
              <a:spcBef>
                <a:spcPts val="0"/>
              </a:spcBef>
              <a:spcAft>
                <a:spcPts val="0"/>
              </a:spcAft>
              <a:buSzPts val="1800"/>
              <a:buChar char="●"/>
            </a:pPr>
            <a:r>
              <a:rPr lang="en-US" sz="1800"/>
              <a:t>Captivate</a:t>
            </a:r>
            <a:endParaRPr sz="1800"/>
          </a:p>
          <a:p>
            <a:pPr indent="-342900" lvl="0" marL="457200" rtl="0" algn="l">
              <a:spcBef>
                <a:spcPts val="0"/>
              </a:spcBef>
              <a:spcAft>
                <a:spcPts val="0"/>
              </a:spcAft>
              <a:buSzPts val="1800"/>
              <a:buChar char="●"/>
            </a:pPr>
            <a:r>
              <a:rPr lang="en-US" sz="1800"/>
              <a:t>Dreamweaver</a:t>
            </a:r>
            <a:endParaRPr sz="1800"/>
          </a:p>
          <a:p>
            <a:pPr indent="-342900" lvl="0" marL="457200" rtl="0" algn="l">
              <a:spcBef>
                <a:spcPts val="0"/>
              </a:spcBef>
              <a:spcAft>
                <a:spcPts val="0"/>
              </a:spcAft>
              <a:buSzPts val="1800"/>
              <a:buChar char="●"/>
            </a:pPr>
            <a:r>
              <a:rPr lang="en-US" sz="1800"/>
              <a:t>Echo360 Personal Capture</a:t>
            </a:r>
            <a:endParaRPr sz="1800"/>
          </a:p>
        </p:txBody>
      </p:sp>
      <p:sp>
        <p:nvSpPr>
          <p:cNvPr id="231" name="Google Shape;231;p37"/>
          <p:cNvSpPr txBox="1"/>
          <p:nvPr>
            <p:ph idx="2" type="body"/>
          </p:nvPr>
        </p:nvSpPr>
        <p:spPr>
          <a:xfrm>
            <a:off x="8115225" y="1986425"/>
            <a:ext cx="3559500" cy="4105200"/>
          </a:xfrm>
          <a:prstGeom prst="rect">
            <a:avLst/>
          </a:prstGeom>
        </p:spPr>
        <p:txBody>
          <a:bodyPr anchorCtr="0" anchor="t" bIns="121900" lIns="121900" spcFirstLastPara="1" rIns="121900" wrap="square" tIns="121900">
            <a:noAutofit/>
          </a:bodyPr>
          <a:lstStyle/>
          <a:p>
            <a:pPr indent="-342900" lvl="0" marL="457200" rtl="0" algn="l">
              <a:spcBef>
                <a:spcPts val="0"/>
              </a:spcBef>
              <a:spcAft>
                <a:spcPts val="0"/>
              </a:spcAft>
              <a:buSzPts val="1800"/>
              <a:buChar char="●"/>
            </a:pPr>
            <a:r>
              <a:rPr lang="en-US" sz="1800"/>
              <a:t>Pearson MyLab</a:t>
            </a:r>
            <a:endParaRPr sz="1800"/>
          </a:p>
          <a:p>
            <a:pPr indent="-342900" lvl="0" marL="457200" rtl="0" algn="l">
              <a:spcBef>
                <a:spcPts val="0"/>
              </a:spcBef>
              <a:spcAft>
                <a:spcPts val="0"/>
              </a:spcAft>
              <a:buSzPts val="1800"/>
              <a:buChar char="●"/>
            </a:pPr>
            <a:r>
              <a:rPr lang="en-US" sz="1800"/>
              <a:t>PhotoShop</a:t>
            </a:r>
            <a:endParaRPr sz="1800"/>
          </a:p>
          <a:p>
            <a:pPr indent="-342900" lvl="0" marL="457200" rtl="0" algn="l">
              <a:spcBef>
                <a:spcPts val="0"/>
              </a:spcBef>
              <a:spcAft>
                <a:spcPts val="0"/>
              </a:spcAft>
              <a:buSzPts val="1800"/>
              <a:buChar char="●"/>
            </a:pPr>
            <a:r>
              <a:rPr lang="en-US" sz="1800"/>
              <a:t>PowerPoint</a:t>
            </a:r>
            <a:endParaRPr sz="1800"/>
          </a:p>
          <a:p>
            <a:pPr indent="-342900" lvl="0" marL="457200" rtl="0" algn="l">
              <a:spcBef>
                <a:spcPts val="0"/>
              </a:spcBef>
              <a:spcAft>
                <a:spcPts val="0"/>
              </a:spcAft>
              <a:buSzPts val="1800"/>
              <a:buChar char="●"/>
            </a:pPr>
            <a:r>
              <a:rPr lang="en-US" sz="1800"/>
              <a:t>Publisher Material</a:t>
            </a:r>
            <a:endParaRPr sz="1800"/>
          </a:p>
          <a:p>
            <a:pPr indent="-342900" lvl="0" marL="457200" rtl="0" algn="l">
              <a:spcBef>
                <a:spcPts val="0"/>
              </a:spcBef>
              <a:spcAft>
                <a:spcPts val="0"/>
              </a:spcAft>
              <a:buSzPts val="1800"/>
              <a:buChar char="●"/>
            </a:pPr>
            <a:r>
              <a:rPr lang="en-US" sz="1800"/>
              <a:t>Respondus</a:t>
            </a:r>
            <a:endParaRPr sz="1800"/>
          </a:p>
          <a:p>
            <a:pPr indent="-342900" lvl="0" marL="457200" rtl="0" algn="l">
              <a:spcBef>
                <a:spcPts val="0"/>
              </a:spcBef>
              <a:spcAft>
                <a:spcPts val="0"/>
              </a:spcAft>
              <a:buSzPts val="1800"/>
              <a:buChar char="●"/>
            </a:pPr>
            <a:r>
              <a:rPr lang="en-US" sz="1800"/>
              <a:t>Screen-Casto-Matic</a:t>
            </a:r>
            <a:endParaRPr sz="1800"/>
          </a:p>
          <a:p>
            <a:pPr indent="-342900" lvl="0" marL="457200" rtl="0" algn="l">
              <a:spcBef>
                <a:spcPts val="0"/>
              </a:spcBef>
              <a:spcAft>
                <a:spcPts val="0"/>
              </a:spcAft>
              <a:buSzPts val="1800"/>
              <a:buChar char="●"/>
            </a:pPr>
            <a:r>
              <a:rPr lang="en-US" sz="1800"/>
              <a:t>SnagIt </a:t>
            </a:r>
            <a:endParaRPr sz="1800"/>
          </a:p>
          <a:p>
            <a:pPr indent="-342900" lvl="0" marL="457200" rtl="0" algn="l">
              <a:spcBef>
                <a:spcPts val="0"/>
              </a:spcBef>
              <a:spcAft>
                <a:spcPts val="0"/>
              </a:spcAft>
              <a:buSzPts val="1800"/>
              <a:buChar char="●"/>
            </a:pPr>
            <a:r>
              <a:rPr lang="en-US" sz="1800"/>
              <a:t>Storyline Agriculture</a:t>
            </a:r>
            <a:endParaRPr sz="1800"/>
          </a:p>
          <a:p>
            <a:pPr indent="-342900" lvl="0" marL="457200" rtl="0" algn="l">
              <a:spcBef>
                <a:spcPts val="0"/>
              </a:spcBef>
              <a:spcAft>
                <a:spcPts val="0"/>
              </a:spcAft>
              <a:buSzPts val="1800"/>
              <a:buChar char="●"/>
            </a:pPr>
            <a:r>
              <a:rPr lang="en-US" sz="1800"/>
              <a:t>VoiceThread</a:t>
            </a:r>
            <a:endParaRPr sz="1800"/>
          </a:p>
          <a:p>
            <a:pPr indent="-342900" lvl="0" marL="457200" rtl="0" algn="l">
              <a:spcBef>
                <a:spcPts val="0"/>
              </a:spcBef>
              <a:spcAft>
                <a:spcPts val="0"/>
              </a:spcAft>
              <a:buSzPts val="1800"/>
              <a:buChar char="●"/>
            </a:pPr>
            <a:r>
              <a:rPr lang="en-US" sz="1800"/>
              <a:t>Vyond Premier</a:t>
            </a:r>
            <a:endParaRPr sz="1800"/>
          </a:p>
          <a:p>
            <a:pPr indent="-342900" lvl="0" marL="457200" rtl="0" algn="l">
              <a:spcBef>
                <a:spcPts val="0"/>
              </a:spcBef>
              <a:spcAft>
                <a:spcPts val="0"/>
              </a:spcAft>
              <a:buSzPts val="1800"/>
              <a:buChar char="●"/>
            </a:pPr>
            <a:r>
              <a:rPr lang="en-US" sz="1800"/>
              <a:t>Zoom</a:t>
            </a:r>
            <a:endParaRPr sz="1800"/>
          </a:p>
        </p:txBody>
      </p:sp>
      <p:sp>
        <p:nvSpPr>
          <p:cNvPr id="232" name="Google Shape;232;p37"/>
          <p:cNvSpPr txBox="1"/>
          <p:nvPr>
            <p:ph idx="2" type="body"/>
          </p:nvPr>
        </p:nvSpPr>
        <p:spPr>
          <a:xfrm>
            <a:off x="4249650" y="1986425"/>
            <a:ext cx="3692700" cy="4105200"/>
          </a:xfrm>
          <a:prstGeom prst="rect">
            <a:avLst/>
          </a:prstGeom>
        </p:spPr>
        <p:txBody>
          <a:bodyPr anchorCtr="0" anchor="t" bIns="121900" lIns="121900" spcFirstLastPara="1" rIns="121900" wrap="square" tIns="121900">
            <a:noAutofit/>
          </a:bodyPr>
          <a:lstStyle/>
          <a:p>
            <a:pPr indent="-342900" lvl="0" marL="457200" rtl="0" algn="l">
              <a:spcBef>
                <a:spcPts val="0"/>
              </a:spcBef>
              <a:spcAft>
                <a:spcPts val="0"/>
              </a:spcAft>
              <a:buSzPts val="1800"/>
              <a:buChar char="●"/>
            </a:pPr>
            <a:r>
              <a:rPr lang="en-US" sz="1800"/>
              <a:t>Examity</a:t>
            </a:r>
            <a:endParaRPr sz="1800"/>
          </a:p>
          <a:p>
            <a:pPr indent="-342900" lvl="0" marL="457200" rtl="0" algn="l">
              <a:spcBef>
                <a:spcPts val="0"/>
              </a:spcBef>
              <a:spcAft>
                <a:spcPts val="0"/>
              </a:spcAft>
              <a:buSzPts val="1800"/>
              <a:buChar char="●"/>
            </a:pPr>
            <a:r>
              <a:rPr lang="en-US" sz="1800"/>
              <a:t>FinalCutPro</a:t>
            </a:r>
            <a:endParaRPr sz="1800"/>
          </a:p>
          <a:p>
            <a:pPr indent="-342900" lvl="0" marL="457200" rtl="0" algn="l">
              <a:spcBef>
                <a:spcPts val="0"/>
              </a:spcBef>
              <a:spcAft>
                <a:spcPts val="0"/>
              </a:spcAft>
              <a:buSzPts val="1800"/>
              <a:buChar char="●"/>
            </a:pPr>
            <a:r>
              <a:rPr lang="en-US" sz="1800"/>
              <a:t>GoAnimate</a:t>
            </a:r>
            <a:endParaRPr sz="1800"/>
          </a:p>
          <a:p>
            <a:pPr indent="-342900" lvl="0" marL="457200" rtl="0" algn="l">
              <a:spcBef>
                <a:spcPts val="0"/>
              </a:spcBef>
              <a:spcAft>
                <a:spcPts val="0"/>
              </a:spcAft>
              <a:buSzPts val="1800"/>
              <a:buChar char="●"/>
            </a:pPr>
            <a:r>
              <a:rPr lang="en-US" sz="1800"/>
              <a:t>Google Apps</a:t>
            </a:r>
            <a:endParaRPr sz="1800"/>
          </a:p>
          <a:p>
            <a:pPr indent="-342900" lvl="0" marL="457200" rtl="0" algn="l">
              <a:spcBef>
                <a:spcPts val="0"/>
              </a:spcBef>
              <a:spcAft>
                <a:spcPts val="0"/>
              </a:spcAft>
              <a:buSzPts val="1800"/>
              <a:buChar char="●"/>
            </a:pPr>
            <a:r>
              <a:rPr lang="en-US" sz="1800"/>
              <a:t>Google Apps</a:t>
            </a:r>
            <a:endParaRPr sz="1800"/>
          </a:p>
          <a:p>
            <a:pPr indent="-342900" lvl="0" marL="457200" rtl="0" algn="l">
              <a:spcBef>
                <a:spcPts val="0"/>
              </a:spcBef>
              <a:spcAft>
                <a:spcPts val="0"/>
              </a:spcAft>
              <a:buSzPts val="1800"/>
              <a:buChar char="●"/>
            </a:pPr>
            <a:r>
              <a:rPr lang="en-US" sz="1800"/>
              <a:t>H5P</a:t>
            </a:r>
            <a:endParaRPr sz="1800"/>
          </a:p>
          <a:p>
            <a:pPr indent="-342900" lvl="0" marL="457200" rtl="0" algn="l">
              <a:spcBef>
                <a:spcPts val="0"/>
              </a:spcBef>
              <a:spcAft>
                <a:spcPts val="0"/>
              </a:spcAft>
              <a:buSzPts val="1800"/>
              <a:buChar char="●"/>
            </a:pPr>
            <a:r>
              <a:rPr lang="en-US" sz="1800"/>
              <a:t>HonorLock</a:t>
            </a:r>
            <a:endParaRPr sz="1800"/>
          </a:p>
          <a:p>
            <a:pPr indent="-342900" lvl="0" marL="457200" rtl="0" algn="l">
              <a:spcBef>
                <a:spcPts val="0"/>
              </a:spcBef>
              <a:spcAft>
                <a:spcPts val="0"/>
              </a:spcAft>
              <a:buSzPts val="1800"/>
              <a:buChar char="●"/>
            </a:pPr>
            <a:r>
              <a:rPr lang="en-US" sz="1800"/>
              <a:t>MindTap</a:t>
            </a:r>
            <a:endParaRPr sz="1800"/>
          </a:p>
          <a:p>
            <a:pPr indent="-342900" lvl="0" marL="457200" rtl="0" algn="l">
              <a:spcBef>
                <a:spcPts val="0"/>
              </a:spcBef>
              <a:spcAft>
                <a:spcPts val="0"/>
              </a:spcAft>
              <a:buSzPts val="1800"/>
              <a:buChar char="●"/>
            </a:pPr>
            <a:r>
              <a:rPr lang="en-US" sz="1800"/>
              <a:t>Moodle</a:t>
            </a:r>
            <a:endParaRPr sz="1800"/>
          </a:p>
          <a:p>
            <a:pPr indent="-342900" lvl="0" marL="457200" rtl="0" algn="l">
              <a:spcBef>
                <a:spcPts val="0"/>
              </a:spcBef>
              <a:spcAft>
                <a:spcPts val="0"/>
              </a:spcAft>
              <a:buSzPts val="1800"/>
              <a:buChar char="●"/>
            </a:pPr>
            <a:r>
              <a:rPr lang="en-US" sz="1800"/>
              <a:t>Office 365</a:t>
            </a:r>
            <a:endParaRPr sz="1800"/>
          </a:p>
          <a:p>
            <a:pPr indent="-342900" lvl="0" marL="457200" rtl="0" algn="l">
              <a:spcBef>
                <a:spcPts val="0"/>
              </a:spcBef>
              <a:spcAft>
                <a:spcPts val="0"/>
              </a:spcAft>
              <a:buSzPts val="1800"/>
              <a:buChar char="●"/>
            </a:pPr>
            <a:r>
              <a:rPr lang="en-US" sz="1800"/>
              <a:t>Office Suite</a:t>
            </a:r>
            <a:endParaRPr sz="1800"/>
          </a:p>
          <a:p>
            <a:pPr indent="-342900" lvl="0" marL="457200" rtl="0" algn="l">
              <a:spcBef>
                <a:spcPts val="0"/>
              </a:spcBef>
              <a:spcAft>
                <a:spcPts val="0"/>
              </a:spcAft>
              <a:buSzPts val="1800"/>
              <a:buChar char="●"/>
            </a:pPr>
            <a:r>
              <a:rPr lang="en-US" sz="1800"/>
              <a:t>Panopto</a:t>
            </a: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nvSpPr>
        <p:spPr>
          <a:xfrm>
            <a:off x="6830291" y="2503697"/>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38" name="Google Shape;238;p38"/>
          <p:cNvSpPr txBox="1"/>
          <p:nvPr/>
        </p:nvSpPr>
        <p:spPr>
          <a:xfrm>
            <a:off x="6830291" y="2511348"/>
            <a:ext cx="4409208" cy="3185822"/>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39" name="Google Shape;239;p38"/>
          <p:cNvSpPr txBox="1"/>
          <p:nvPr/>
        </p:nvSpPr>
        <p:spPr>
          <a:xfrm>
            <a:off x="5655076" y="2503697"/>
            <a:ext cx="4702575" cy="3463324"/>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pic>
        <p:nvPicPr>
          <p:cNvPr descr="Forms response chart. Question title: Are you using an online program management (OPM) company?. Number of responses: 12 responses." id="240" name="Google Shape;240;p38"/>
          <p:cNvPicPr preferRelativeResize="0"/>
          <p:nvPr/>
        </p:nvPicPr>
        <p:blipFill rotWithShape="1">
          <a:blip r:embed="rId3">
            <a:alphaModFix/>
          </a:blip>
          <a:srcRect b="0" l="0" r="0" t="0"/>
          <a:stretch/>
        </p:blipFill>
        <p:spPr>
          <a:xfrm>
            <a:off x="952501" y="1015373"/>
            <a:ext cx="10466773" cy="4827254"/>
          </a:xfrm>
          <a:prstGeom prst="rect">
            <a:avLst/>
          </a:prstGeom>
          <a:noFill/>
          <a:ln>
            <a:noFill/>
          </a:ln>
        </p:spPr>
      </p:pic>
      <p:sp>
        <p:nvSpPr>
          <p:cNvPr id="241" name="Google Shape;241;p38"/>
          <p:cNvSpPr txBox="1"/>
          <p:nvPr/>
        </p:nvSpPr>
        <p:spPr>
          <a:xfrm>
            <a:off x="6830291" y="4599957"/>
            <a:ext cx="4588983"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latin typeface="Calibri"/>
                <a:ea typeface="Calibri"/>
                <a:cs typeface="Calibri"/>
                <a:sym typeface="Calibri"/>
              </a:rPr>
              <a:t>One college is considering Academic Partnerships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Google Shape;246;p39"/>
          <p:cNvSpPr txBox="1"/>
          <p:nvPr>
            <p:ph type="title"/>
          </p:nvPr>
        </p:nvSpPr>
        <p:spPr>
          <a:xfrm>
            <a:off x="831850" y="1709738"/>
            <a:ext cx="10515600" cy="28527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Roundtable Discussion</a:t>
            </a:r>
            <a:endParaRPr/>
          </a:p>
        </p:txBody>
      </p:sp>
      <p:pic>
        <p:nvPicPr>
          <p:cNvPr id="247" name="Google Shape;247;p39"/>
          <p:cNvPicPr preferRelativeResize="0"/>
          <p:nvPr/>
        </p:nvPicPr>
        <p:blipFill>
          <a:blip r:embed="rId3">
            <a:alphaModFix/>
          </a:blip>
          <a:stretch>
            <a:fillRect/>
          </a:stretch>
        </p:blipFill>
        <p:spPr>
          <a:xfrm>
            <a:off x="6844925" y="1210138"/>
            <a:ext cx="3270538" cy="199076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831900" y="1709750"/>
            <a:ext cx="10515600" cy="1804800"/>
          </a:xfrm>
          <a:prstGeom prst="rect">
            <a:avLst/>
          </a:prstGeom>
        </p:spPr>
        <p:txBody>
          <a:bodyPr anchorCtr="0" anchor="b" bIns="45700" lIns="91425" spcFirstLastPara="1" rIns="91425" wrap="square" tIns="45700">
            <a:noAutofit/>
          </a:bodyPr>
          <a:lstStyle/>
          <a:p>
            <a:pPr indent="0" lvl="0" marL="0" rtl="0" algn="ctr">
              <a:spcBef>
                <a:spcPts val="0"/>
              </a:spcBef>
              <a:spcAft>
                <a:spcPts val="0"/>
              </a:spcAft>
              <a:buNone/>
            </a:pPr>
            <a:r>
              <a:rPr lang="en-US"/>
              <a:t>Questions?</a:t>
            </a:r>
            <a:endParaRPr/>
          </a:p>
        </p:txBody>
      </p:sp>
      <p:sp>
        <p:nvSpPr>
          <p:cNvPr id="253" name="Google Shape;253;p40"/>
          <p:cNvSpPr txBox="1"/>
          <p:nvPr>
            <p:ph idx="1" type="body"/>
          </p:nvPr>
        </p:nvSpPr>
        <p:spPr>
          <a:xfrm>
            <a:off x="831850" y="4843573"/>
            <a:ext cx="10515600" cy="1246200"/>
          </a:xfrm>
          <a:prstGeom prst="rect">
            <a:avLst/>
          </a:prstGeom>
        </p:spPr>
        <p:txBody>
          <a:bodyPr anchorCtr="0" anchor="t" bIns="45700" lIns="91425" spcFirstLastPara="1" rIns="91425" wrap="square" tIns="45700">
            <a:noAutofit/>
          </a:bodyPr>
          <a:lstStyle/>
          <a:p>
            <a:pPr indent="0" lvl="0" marL="0" rtl="0" algn="ctr">
              <a:spcBef>
                <a:spcPts val="0"/>
              </a:spcBef>
              <a:spcAft>
                <a:spcPts val="0"/>
              </a:spcAft>
              <a:buNone/>
            </a:pPr>
            <a:r>
              <a:rPr lang="en-US">
                <a:solidFill>
                  <a:schemeClr val="dk1"/>
                </a:solidFill>
              </a:rPr>
              <a:t>Diane Cairns - </a:t>
            </a:r>
            <a:r>
              <a:rPr lang="en-US" u="sng">
                <a:solidFill>
                  <a:schemeClr val="hlink"/>
                </a:solidFill>
                <a:hlinkClick r:id="rId3"/>
              </a:rPr>
              <a:t>diane@dcairns.com</a:t>
            </a:r>
            <a:endParaRPr>
              <a:solidFill>
                <a:schemeClr val="dk1"/>
              </a:solidFill>
            </a:endParaRPr>
          </a:p>
          <a:p>
            <a:pPr indent="0" lvl="0" marL="0" rtl="0" algn="ctr">
              <a:spcBef>
                <a:spcPts val="2100"/>
              </a:spcBef>
              <a:spcAft>
                <a:spcPts val="2100"/>
              </a:spcAft>
              <a:buClr>
                <a:schemeClr val="dk1"/>
              </a:buClr>
              <a:buSzPts val="1100"/>
              <a:buFont typeface="Arial"/>
              <a:buNone/>
            </a:pPr>
            <a:r>
              <a:rPr lang="en-US">
                <a:solidFill>
                  <a:schemeClr val="dk1"/>
                </a:solidFill>
              </a:rPr>
              <a:t>Shaun Moore - </a:t>
            </a:r>
            <a:r>
              <a:rPr lang="en-US" u="sng">
                <a:solidFill>
                  <a:schemeClr val="hlink"/>
                </a:solidFill>
                <a:hlinkClick r:id="rId4"/>
              </a:rPr>
              <a:t>samoore@oakland.edu</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3200"/>
              <a:t>“The Alliance is a coalition of members from educational institutions, vendors and corporate partners dedicated to advancing the quality of online pedagogy by continuously upgrading online educational experiences for faculty, staff and students.”</a:t>
            </a:r>
            <a:endParaRPr/>
          </a:p>
        </p:txBody>
      </p:sp>
      <p:sp>
        <p:nvSpPr>
          <p:cNvPr id="95" name="Google Shape;95;p18"/>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rPr lang="en-US"/>
              <a:t>A4EOE Mission Statement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9"/>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a:t>The Changing Landscape of Online Education (CHLOE 3) 2019</a:t>
            </a:r>
            <a:endParaRPr/>
          </a:p>
          <a:p>
            <a:pPr indent="-342900" lvl="0" marL="457200" rtl="0" algn="l">
              <a:spcBef>
                <a:spcPts val="2100"/>
              </a:spcBef>
              <a:spcAft>
                <a:spcPts val="0"/>
              </a:spcAft>
              <a:buSzPts val="1800"/>
              <a:buChar char="●"/>
            </a:pPr>
            <a:r>
              <a:rPr lang="en-US"/>
              <a:t>Quality Matters and Eduventures Research</a:t>
            </a:r>
            <a:endParaRPr/>
          </a:p>
          <a:p>
            <a:pPr indent="-342900" lvl="0" marL="457200" rtl="0" algn="l">
              <a:spcBef>
                <a:spcPts val="0"/>
              </a:spcBef>
              <a:spcAft>
                <a:spcPts val="0"/>
              </a:spcAft>
              <a:buSzPts val="1800"/>
              <a:buChar char="●"/>
            </a:pPr>
            <a:r>
              <a:rPr lang="en-US"/>
              <a:t>Survey of 280 chief online officers from all sectors of U.S. higher education.  </a:t>
            </a:r>
            <a:endParaRPr/>
          </a:p>
          <a:p>
            <a:pPr indent="-342900" lvl="0" marL="457200" rtl="0" algn="l">
              <a:spcBef>
                <a:spcPts val="0"/>
              </a:spcBef>
              <a:spcAft>
                <a:spcPts val="0"/>
              </a:spcAft>
              <a:buSzPts val="1800"/>
              <a:buChar char="●"/>
            </a:pPr>
            <a:r>
              <a:rPr lang="en-US"/>
              <a:t>The majority of online courses are overwhelmingly asynchronous, though a significant number include some required or optional face-to-face sessions.</a:t>
            </a:r>
            <a:endParaRPr/>
          </a:p>
        </p:txBody>
      </p:sp>
      <p:sp>
        <p:nvSpPr>
          <p:cNvPr id="101" name="Google Shape;101;p19"/>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National Trends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0"/>
          <p:cNvSpPr txBox="1"/>
          <p:nvPr/>
        </p:nvSpPr>
        <p:spPr>
          <a:xfrm>
            <a:off x="1066925" y="5229025"/>
            <a:ext cx="9942600" cy="116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solidFill>
                  <a:srgbClr val="FFFFFF"/>
                </a:solidFill>
                <a:latin typeface="Calibri"/>
                <a:ea typeface="Calibri"/>
                <a:cs typeface="Calibri"/>
                <a:sym typeface="Calibri"/>
              </a:rPr>
              <a:t>About one-third of all master’s students now study fully online, which is much higher than at any other degree level.</a:t>
            </a:r>
            <a:endParaRPr sz="2400">
              <a:solidFill>
                <a:srgbClr val="FFFFFF"/>
              </a:solidFill>
              <a:latin typeface="Calibri"/>
              <a:ea typeface="Calibri"/>
              <a:cs typeface="Calibri"/>
              <a:sym typeface="Calibri"/>
            </a:endParaRPr>
          </a:p>
        </p:txBody>
      </p:sp>
      <p:pic>
        <p:nvPicPr>
          <p:cNvPr id="107" name="Google Shape;107;p20"/>
          <p:cNvPicPr preferRelativeResize="0"/>
          <p:nvPr/>
        </p:nvPicPr>
        <p:blipFill>
          <a:blip r:embed="rId3">
            <a:alphaModFix/>
          </a:blip>
          <a:stretch>
            <a:fillRect/>
          </a:stretch>
        </p:blipFill>
        <p:spPr>
          <a:xfrm>
            <a:off x="2257425" y="945175"/>
            <a:ext cx="7677150" cy="3638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pic>
        <p:nvPicPr>
          <p:cNvPr id="112" name="Google Shape;112;p21"/>
          <p:cNvPicPr preferRelativeResize="0"/>
          <p:nvPr/>
        </p:nvPicPr>
        <p:blipFill rotWithShape="1">
          <a:blip r:embed="rId3">
            <a:alphaModFix/>
          </a:blip>
          <a:srcRect b="0" l="0" r="0" t="7235"/>
          <a:stretch/>
        </p:blipFill>
        <p:spPr>
          <a:xfrm>
            <a:off x="2252663" y="1206851"/>
            <a:ext cx="7686675" cy="44443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pic>
        <p:nvPicPr>
          <p:cNvPr id="117" name="Google Shape;117;p22"/>
          <p:cNvPicPr preferRelativeResize="0"/>
          <p:nvPr/>
        </p:nvPicPr>
        <p:blipFill>
          <a:blip r:embed="rId3">
            <a:alphaModFix/>
          </a:blip>
          <a:stretch>
            <a:fillRect/>
          </a:stretch>
        </p:blipFill>
        <p:spPr>
          <a:xfrm>
            <a:off x="2043113" y="414325"/>
            <a:ext cx="8105775" cy="60293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pic>
        <p:nvPicPr>
          <p:cNvPr id="122" name="Google Shape;122;p23"/>
          <p:cNvPicPr preferRelativeResize="0"/>
          <p:nvPr/>
        </p:nvPicPr>
        <p:blipFill>
          <a:blip r:embed="rId3">
            <a:alphaModFix/>
          </a:blip>
          <a:stretch>
            <a:fillRect/>
          </a:stretch>
        </p:blipFill>
        <p:spPr>
          <a:xfrm>
            <a:off x="2371725" y="1371600"/>
            <a:ext cx="7448550" cy="4114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Regional Trends - 2019 A4EOE Survey</a:t>
            </a:r>
            <a:endParaRPr/>
          </a:p>
        </p:txBody>
      </p:sp>
      <p:sp>
        <p:nvSpPr>
          <p:cNvPr id="128" name="Google Shape;128;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None/>
            </a:pPr>
            <a:r>
              <a:rPr lang="en-US"/>
              <a:t>Support the A4EOE Mission by identifying current practices at individual institutions and reporting results and trends back to the community.</a:t>
            </a:r>
            <a:endParaRPr/>
          </a:p>
          <a:p>
            <a:pPr indent="-342900" lvl="0" marL="457200" rtl="0" algn="l">
              <a:lnSpc>
                <a:spcPct val="90000"/>
              </a:lnSpc>
              <a:spcBef>
                <a:spcPts val="2100"/>
              </a:spcBef>
              <a:spcAft>
                <a:spcPts val="0"/>
              </a:spcAft>
              <a:buSzPts val="1800"/>
              <a:buChar char="●"/>
            </a:pPr>
            <a:r>
              <a:rPr lang="en-US"/>
              <a:t>18 questions, 2 sub-questions, 4 sections</a:t>
            </a:r>
            <a:endParaRPr/>
          </a:p>
          <a:p>
            <a:pPr indent="-342900" lvl="0" marL="457200" rtl="0" algn="l">
              <a:lnSpc>
                <a:spcPct val="90000"/>
              </a:lnSpc>
              <a:spcBef>
                <a:spcPts val="0"/>
              </a:spcBef>
              <a:spcAft>
                <a:spcPts val="0"/>
              </a:spcAft>
              <a:buSzPts val="1800"/>
              <a:buChar char="●"/>
            </a:pPr>
            <a:r>
              <a:rPr lang="en-US"/>
              <a:t>15 A4EOE contacts</a:t>
            </a:r>
            <a:endParaRPr/>
          </a:p>
          <a:p>
            <a:pPr indent="-342900" lvl="0" marL="457200" rtl="0" algn="l">
              <a:lnSpc>
                <a:spcPct val="90000"/>
              </a:lnSpc>
              <a:spcBef>
                <a:spcPts val="0"/>
              </a:spcBef>
              <a:spcAft>
                <a:spcPts val="0"/>
              </a:spcAft>
              <a:buSzPts val="1800"/>
              <a:buChar char="●"/>
            </a:pPr>
            <a:r>
              <a:rPr lang="en-US"/>
              <a:t>12 responses returned: 2 of the responses were from the same college. These responses were consolidated.</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