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A665796-6884-4B0C-9999-7E7EF41655C6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8749BD3-191A-4500-838C-A64D7075B2A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33405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5796-6884-4B0C-9999-7E7EF41655C6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49BD3-191A-4500-838C-A64D7075B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9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5796-6884-4B0C-9999-7E7EF41655C6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49BD3-191A-4500-838C-A64D7075B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2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5796-6884-4B0C-9999-7E7EF41655C6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49BD3-191A-4500-838C-A64D7075B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293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665796-6884-4B0C-9999-7E7EF41655C6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749BD3-191A-4500-838C-A64D7075B2A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970142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5796-6884-4B0C-9999-7E7EF41655C6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49BD3-191A-4500-838C-A64D7075B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21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5796-6884-4B0C-9999-7E7EF41655C6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49BD3-191A-4500-838C-A64D7075B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49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5796-6884-4B0C-9999-7E7EF41655C6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49BD3-191A-4500-838C-A64D7075B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045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5796-6884-4B0C-9999-7E7EF41655C6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49BD3-191A-4500-838C-A64D7075B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7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665796-6884-4B0C-9999-7E7EF41655C6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749BD3-191A-4500-838C-A64D7075B2A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753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665796-6884-4B0C-9999-7E7EF41655C6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749BD3-191A-4500-838C-A64D7075B2A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7336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A665796-6884-4B0C-9999-7E7EF41655C6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8749BD3-191A-4500-838C-A64D7075B2A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8098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baker.mywconlin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899954"/>
            <a:ext cx="9144000" cy="2357846"/>
          </a:xfrm>
        </p:spPr>
        <p:txBody>
          <a:bodyPr>
            <a:normAutofit fontScale="92500" lnSpcReduction="10000"/>
          </a:bodyPr>
          <a:lstStyle/>
          <a:p>
            <a:r>
              <a:rPr lang="en-US" sz="3900" b="1" dirty="0" smtClean="0"/>
              <a:t>Model for Supporting Online Students’ Success</a:t>
            </a:r>
          </a:p>
          <a:p>
            <a:endParaRPr lang="en-US" dirty="0"/>
          </a:p>
          <a:p>
            <a:r>
              <a:rPr lang="en-US" dirty="0" smtClean="0"/>
              <a:t>Amie </a:t>
            </a:r>
            <a:r>
              <a:rPr lang="en-US" dirty="0" err="1" smtClean="0"/>
              <a:t>Losee</a:t>
            </a:r>
            <a:r>
              <a:rPr lang="en-US" dirty="0" smtClean="0"/>
              <a:t>, Director of Student Affairs, Baker College</a:t>
            </a:r>
          </a:p>
          <a:p>
            <a:r>
              <a:rPr lang="en-US" dirty="0" smtClean="0"/>
              <a:t>Dr. Jessica Hoover, Academic Resources Coordinator, Baker College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598" y="662766"/>
            <a:ext cx="3080803" cy="13823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6215656"/>
            <a:ext cx="1187763" cy="53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266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Baker College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The mission of Baker College is to provide quality higher education and training which enable graduates to be successful throughout challenging and rewarding careers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The College’s Online Learning Model ensures faculty, students, and the institution have rigorous expectations, a high level of engagement, and a strong commitment to success.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9918" y="6045428"/>
            <a:ext cx="1187763" cy="53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800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Objectives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To identify some of the challenges of serving </a:t>
            </a:r>
            <a:r>
              <a:rPr lang="en-US" dirty="0" smtClean="0"/>
              <a:t>online (OL) students</a:t>
            </a:r>
          </a:p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en-US" dirty="0"/>
              <a:t>To share best practices and </a:t>
            </a:r>
            <a:r>
              <a:rPr lang="en-US" dirty="0" smtClean="0"/>
              <a:t>lessons-learned </a:t>
            </a:r>
            <a:r>
              <a:rPr lang="en-US" dirty="0"/>
              <a:t>related to serving OL students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9918" y="6045428"/>
            <a:ext cx="1187763" cy="53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45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Attaining Quality OL Processes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02674"/>
            <a:ext cx="9601200" cy="487244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Time and Space: online, remote students’ needs differ from on-ground</a:t>
            </a:r>
          </a:p>
          <a:p>
            <a:pPr lvl="1"/>
            <a:r>
              <a:rPr lang="en-US" dirty="0" smtClean="0"/>
              <a:t>Key consideration: How to overcome challenges of not being in the same place and same time at the same time.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Ease of Access: should be effortless </a:t>
            </a:r>
          </a:p>
          <a:p>
            <a:pPr lvl="1"/>
            <a:r>
              <a:rPr lang="en-US" dirty="0" smtClean="0"/>
              <a:t>Key consideration: How to be proactive instead of reactive.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Deliberate and Dedicated Resources: should be available in various modes. </a:t>
            </a:r>
          </a:p>
          <a:p>
            <a:pPr lvl="1"/>
            <a:r>
              <a:rPr lang="en-US" dirty="0" smtClean="0"/>
              <a:t>Key consideration: All faculty should receive information/education about online learning to increase awareness.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Continuous Improvement and Review</a:t>
            </a:r>
          </a:p>
          <a:p>
            <a:pPr lvl="1"/>
            <a:r>
              <a:rPr lang="en-US" dirty="0" smtClean="0"/>
              <a:t>Key consideration: Role(s) that support all systems.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9918" y="6045428"/>
            <a:ext cx="1187763" cy="53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069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Impediments to Attaining Quality Processes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454434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/>
              <a:t>Time and </a:t>
            </a:r>
            <a:r>
              <a:rPr lang="en-US" u="sng" dirty="0" smtClean="0"/>
              <a:t>Space</a:t>
            </a:r>
          </a:p>
          <a:p>
            <a:pPr lvl="1"/>
            <a:r>
              <a:rPr lang="en-US" dirty="0" smtClean="0"/>
              <a:t>Increased expectations for students </a:t>
            </a:r>
            <a:r>
              <a:rPr lang="en-US" dirty="0" smtClean="0">
                <a:sym typeface="Wingdings" panose="05000000000000000000" pitchFamily="2" charset="2"/>
              </a:rPr>
              <a:t> stress and concerns</a:t>
            </a:r>
            <a:endParaRPr lang="en-US" dirty="0" smtClean="0"/>
          </a:p>
          <a:p>
            <a:pPr lvl="1"/>
            <a:r>
              <a:rPr lang="en-US" dirty="0" smtClean="0"/>
              <a:t>Differing resources between on-ground and virtual (no standardization) </a:t>
            </a:r>
            <a:endParaRPr lang="en-US" dirty="0"/>
          </a:p>
          <a:p>
            <a:r>
              <a:rPr lang="en-US" u="sng" dirty="0"/>
              <a:t>Ease of </a:t>
            </a:r>
            <a:r>
              <a:rPr lang="en-US" u="sng" dirty="0" smtClean="0"/>
              <a:t>Access</a:t>
            </a:r>
          </a:p>
          <a:p>
            <a:pPr lvl="1"/>
            <a:r>
              <a:rPr lang="en-US" dirty="0" smtClean="0"/>
              <a:t>Faculty: information / awareness struggles </a:t>
            </a:r>
          </a:p>
          <a:p>
            <a:pPr lvl="1"/>
            <a:r>
              <a:rPr lang="en-US" dirty="0" smtClean="0"/>
              <a:t>Students: non-Integrated Student Services and no Virtual Academic Resource Center (ARC) processes or access </a:t>
            </a:r>
            <a:endParaRPr lang="en-US" dirty="0"/>
          </a:p>
          <a:p>
            <a:r>
              <a:rPr lang="en-US" u="sng" dirty="0"/>
              <a:t>Deliberate and Dedicated </a:t>
            </a:r>
            <a:r>
              <a:rPr lang="en-US" u="sng" dirty="0" smtClean="0"/>
              <a:t>Resources</a:t>
            </a:r>
          </a:p>
          <a:p>
            <a:pPr lvl="1"/>
            <a:r>
              <a:rPr lang="en-US" dirty="0" smtClean="0"/>
              <a:t>Faculty: awareness and support was lacking </a:t>
            </a:r>
          </a:p>
          <a:p>
            <a:pPr lvl="1"/>
            <a:r>
              <a:rPr lang="en-US" dirty="0" smtClean="0"/>
              <a:t>Students: mirroring tools, but not processes</a:t>
            </a:r>
            <a:endParaRPr lang="en-US" dirty="0"/>
          </a:p>
          <a:p>
            <a:r>
              <a:rPr lang="en-US" u="sng" dirty="0"/>
              <a:t>Continuous Improvement and </a:t>
            </a:r>
            <a:r>
              <a:rPr lang="en-US" u="sng" dirty="0" smtClean="0"/>
              <a:t>Review</a:t>
            </a:r>
          </a:p>
          <a:p>
            <a:pPr lvl="1"/>
            <a:r>
              <a:rPr lang="en-US" dirty="0" smtClean="0"/>
              <a:t>Director of Student Affair  - support</a:t>
            </a:r>
          </a:p>
          <a:p>
            <a:pPr lvl="1"/>
            <a:r>
              <a:rPr lang="en-US" dirty="0" smtClean="0"/>
              <a:t>ARC Coordinator  - support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9918" y="6045428"/>
            <a:ext cx="1187763" cy="53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739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Overcoming the Barriers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1353800" cy="5167312"/>
          </a:xfrm>
        </p:spPr>
        <p:txBody>
          <a:bodyPr>
            <a:normAutofit fontScale="85000" lnSpcReduction="20000"/>
          </a:bodyPr>
          <a:lstStyle/>
          <a:p>
            <a:r>
              <a:rPr lang="en-US" sz="2200" u="sng" dirty="0"/>
              <a:t>Time and </a:t>
            </a:r>
            <a:r>
              <a:rPr lang="en-US" sz="2200" u="sng" dirty="0" smtClean="0"/>
              <a:t>Space</a:t>
            </a:r>
          </a:p>
          <a:p>
            <a:pPr lvl="1"/>
            <a:r>
              <a:rPr lang="en-US" sz="2200" dirty="0" smtClean="0"/>
              <a:t>Implemented Early Alerts</a:t>
            </a:r>
          </a:p>
          <a:p>
            <a:pPr lvl="1"/>
            <a:r>
              <a:rPr lang="en-US" sz="2200" dirty="0" smtClean="0"/>
              <a:t>Deliberate interventions </a:t>
            </a:r>
          </a:p>
          <a:p>
            <a:pPr lvl="1"/>
            <a:r>
              <a:rPr lang="en-US" sz="2200" dirty="0" smtClean="0"/>
              <a:t>LMS and aligned curriculum </a:t>
            </a:r>
          </a:p>
          <a:p>
            <a:pPr lvl="1"/>
            <a:r>
              <a:rPr lang="en-US" sz="2200" dirty="0"/>
              <a:t>Adapted Academic Resource Center – virtual options: synchronous and asynchronous </a:t>
            </a:r>
            <a:r>
              <a:rPr lang="en-US" sz="2200" dirty="0" smtClean="0"/>
              <a:t>sessions</a:t>
            </a:r>
            <a:endParaRPr lang="en-US" sz="2200" dirty="0"/>
          </a:p>
          <a:p>
            <a:r>
              <a:rPr lang="en-US" sz="2200" u="sng" dirty="0"/>
              <a:t>Ease of </a:t>
            </a:r>
            <a:r>
              <a:rPr lang="en-US" sz="2200" u="sng" dirty="0" smtClean="0"/>
              <a:t>Access</a:t>
            </a:r>
          </a:p>
          <a:p>
            <a:pPr lvl="1"/>
            <a:r>
              <a:rPr lang="en-US" sz="2200" dirty="0"/>
              <a:t>C</a:t>
            </a:r>
            <a:r>
              <a:rPr lang="en-US" sz="2200" dirty="0" smtClean="0"/>
              <a:t>ommunication processes redesigned</a:t>
            </a:r>
          </a:p>
          <a:p>
            <a:pPr lvl="1"/>
            <a:r>
              <a:rPr lang="en-US" sz="2200" dirty="0" smtClean="0"/>
              <a:t>Integrated Student Services</a:t>
            </a:r>
          </a:p>
          <a:p>
            <a:pPr lvl="1"/>
            <a:r>
              <a:rPr lang="en-US" sz="2200" dirty="0" smtClean="0"/>
              <a:t>Virtual ARC access and virtual tools implemented </a:t>
            </a:r>
            <a:endParaRPr lang="en-US" sz="2200" dirty="0"/>
          </a:p>
          <a:p>
            <a:r>
              <a:rPr lang="en-US" sz="2200" u="sng" dirty="0"/>
              <a:t>Deliberate and Dedicated </a:t>
            </a:r>
            <a:r>
              <a:rPr lang="en-US" sz="2200" u="sng" dirty="0" smtClean="0"/>
              <a:t>Resources</a:t>
            </a:r>
          </a:p>
          <a:p>
            <a:pPr lvl="1"/>
            <a:r>
              <a:rPr lang="en-US" sz="2200" dirty="0" smtClean="0"/>
              <a:t>Utilizing LMS </a:t>
            </a:r>
          </a:p>
          <a:p>
            <a:pPr lvl="1"/>
            <a:r>
              <a:rPr lang="en-US" sz="2200" dirty="0" smtClean="0"/>
              <a:t>Dedicated DSAs on campus – with both academic program knowledge and academic service knowledge </a:t>
            </a:r>
            <a:endParaRPr lang="en-US" sz="2200" dirty="0"/>
          </a:p>
          <a:p>
            <a:r>
              <a:rPr lang="en-US" sz="2200" u="sng" dirty="0"/>
              <a:t>Continuous Improvement and </a:t>
            </a:r>
            <a:r>
              <a:rPr lang="en-US" sz="2200" u="sng" dirty="0" smtClean="0"/>
              <a:t>Review</a:t>
            </a:r>
          </a:p>
          <a:p>
            <a:pPr lvl="1"/>
            <a:r>
              <a:rPr lang="en-US" sz="2200" dirty="0" smtClean="0"/>
              <a:t>Data collection (in progress) </a:t>
            </a:r>
          </a:p>
          <a:p>
            <a:pPr lvl="1"/>
            <a:r>
              <a:rPr lang="en-US" sz="2200" dirty="0" smtClean="0"/>
              <a:t>Results from Early Alert and Virtual ARC</a:t>
            </a:r>
            <a:endParaRPr lang="en-US" sz="22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9918" y="6045428"/>
            <a:ext cx="1187763" cy="53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246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Specific Examples of Tools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 ARC: </a:t>
            </a:r>
            <a:r>
              <a:rPr lang="en-US" dirty="0">
                <a:hlinkClick r:id="rId2"/>
              </a:rPr>
              <a:t>https://baker.mywconline.com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Early Alert example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9918" y="6045428"/>
            <a:ext cx="1187763" cy="5329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3797" y="2651759"/>
            <a:ext cx="5001814" cy="205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463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Lessons Learned / “Aha” Moments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Awareness is an active and deliberate process.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Instructions and instructional support are a necessity for success.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Learning and improving is cyclical: ongoing continuous improvements in student support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9918" y="6045428"/>
            <a:ext cx="1187763" cy="53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481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069" y="144934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b="1" dirty="0" smtClean="0"/>
              <a:t>Questions?</a:t>
            </a:r>
            <a:endParaRPr lang="en-US" sz="8000" b="1" dirty="0"/>
          </a:p>
        </p:txBody>
      </p:sp>
      <p:pic>
        <p:nvPicPr>
          <p:cNvPr id="1026" name="Picture 2" descr="https://cdn-assets-cloud.frontify.com/local/frontify/h_lNxVXLqrDqb2kyrixW3lMmUl7n-aBRzJUzyvzD7_9kLsG12_tLqITUgVPWf2KmC_P6iSbg4SwTthLzQ-hejzF4d3BCqT7RBtQzeb_wqcqTM5_lZjRmtmT-TZvDGRRl?width=24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214" y="3166790"/>
            <a:ext cx="3101182" cy="3101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372071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165</TotalTime>
  <Words>426</Words>
  <Application>Microsoft Office PowerPoint</Application>
  <PresentationFormat>Widescreen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Franklin Gothic Book</vt:lpstr>
      <vt:lpstr>Wingdings</vt:lpstr>
      <vt:lpstr>Crop</vt:lpstr>
      <vt:lpstr>PowerPoint Presentation</vt:lpstr>
      <vt:lpstr>Baker College</vt:lpstr>
      <vt:lpstr>Objectives </vt:lpstr>
      <vt:lpstr>Attaining Quality OL Processes</vt:lpstr>
      <vt:lpstr>Impediments to Attaining Quality Processes</vt:lpstr>
      <vt:lpstr>Overcoming the Barriers</vt:lpstr>
      <vt:lpstr>Specific Examples of Tools</vt:lpstr>
      <vt:lpstr>Lessons Learned / “Aha” Moments</vt:lpstr>
      <vt:lpstr>Questions?</vt:lpstr>
    </vt:vector>
  </TitlesOfParts>
  <Company>Baker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Amie Losee</dc:creator>
  <cp:lastModifiedBy>Jessica Hoover</cp:lastModifiedBy>
  <cp:revision>9</cp:revision>
  <dcterms:created xsi:type="dcterms:W3CDTF">2019-04-10T15:56:54Z</dcterms:created>
  <dcterms:modified xsi:type="dcterms:W3CDTF">2019-04-10T18:44:34Z</dcterms:modified>
</cp:coreProperties>
</file>