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0" r:id="rId1"/>
  </p:sldMasterIdLst>
  <p:handoutMasterIdLst>
    <p:handoutMasterId r:id="rId11"/>
  </p:handoutMasterIdLst>
  <p:sldIdLst>
    <p:sldId id="258" r:id="rId2"/>
    <p:sldId id="266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7" autoAdjust="0"/>
    <p:restoredTop sz="94687" autoAdjust="0"/>
  </p:normalViewPr>
  <p:slideViewPr>
    <p:cSldViewPr>
      <p:cViewPr>
        <p:scale>
          <a:sx n="75" d="100"/>
          <a:sy n="75" d="100"/>
        </p:scale>
        <p:origin x="-1464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tags" Target="tags/tag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11B315-707C-4AE5-8EE8-B75496D20F2A}" type="datetimeFigureOut">
              <a:rPr lang="en-US" smtClean="0"/>
              <a:pPr/>
              <a:t>11/19/11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F2F4B-2838-4053-A8C8-F92C3C3342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1444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D3E41-E2DE-48B7-AD25-2C05D8372D60}" type="datetime4">
              <a:rPr lang="en-US" smtClean="0"/>
              <a:pPr/>
              <a:t>November 19, 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pull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92C1-EBB0-4C01-8E68-3690E052E07A}" type="datetimeFigureOut">
              <a:rPr lang="en-US" smtClean="0"/>
              <a:pPr/>
              <a:t>11/19/11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A234-D140-4D3C-A0A9-9C6687682A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pull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92C1-EBB0-4C01-8E68-3690E052E07A}" type="datetimeFigureOut">
              <a:rPr lang="en-US" smtClean="0"/>
              <a:pPr/>
              <a:t>11/19/11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A234-D140-4D3C-A0A9-9C6687682A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pull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92C1-EBB0-4C01-8E68-3690E052E07A}" type="datetimeFigureOut">
              <a:rPr lang="en-US" smtClean="0"/>
              <a:pPr/>
              <a:t>11/19/11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A234-D140-4D3C-A0A9-9C6687682AA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" descr="C:\Users\DrPat\Documents\Old Desktop\A4EOE\A4EOEfinal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6248400"/>
            <a:ext cx="1567613" cy="416690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>
    <p:pull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8D1B-BB73-41B2-8202-C6678B761557}" type="datetime4">
              <a:rPr lang="en-US" smtClean="0"/>
              <a:pPr/>
              <a:t>November 19, 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pull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92C1-EBB0-4C01-8E68-3690E052E07A}" type="datetimeFigureOut">
              <a:rPr lang="en-US" smtClean="0"/>
              <a:pPr/>
              <a:t>11/19/11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A234-D140-4D3C-A0A9-9C6687682A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pull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92C1-EBB0-4C01-8E68-3690E052E07A}" type="datetimeFigureOut">
              <a:rPr lang="en-US" smtClean="0"/>
              <a:pPr/>
              <a:t>11/19/11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A234-D140-4D3C-A0A9-9C6687682A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pull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92C1-EBB0-4C01-8E68-3690E052E07A}" type="datetimeFigureOut">
              <a:rPr lang="en-US" smtClean="0"/>
              <a:pPr/>
              <a:t>11/19/11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A234-D140-4D3C-A0A9-9C6687682A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pull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92C1-EBB0-4C01-8E68-3690E052E07A}" type="datetimeFigureOut">
              <a:rPr lang="en-US" smtClean="0"/>
              <a:pPr/>
              <a:t>11/19/11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A234-D140-4D3C-A0A9-9C6687682A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pull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92C1-EBB0-4C01-8E68-3690E052E07A}" type="datetimeFigureOut">
              <a:rPr lang="en-US" smtClean="0"/>
              <a:pPr/>
              <a:t>11/19/11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pull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92C1-EBB0-4C01-8E68-3690E052E07A}" type="datetimeFigureOut">
              <a:rPr lang="en-US" smtClean="0"/>
              <a:pPr/>
              <a:t>11/19/11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A234-D140-4D3C-A0A9-9C6687682A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pull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892C1-EBB0-4C01-8E68-3690E052E07A}" type="datetimeFigureOut">
              <a:rPr lang="en-US" smtClean="0"/>
              <a:pPr/>
              <a:t>11/19/11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0A234-D140-4D3C-A0A9-9C6687682A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</p:sldLayoutIdLst>
  <p:transition xmlns:p14="http://schemas.microsoft.com/office/powerpoint/2010/main">
    <p:pull dir="d"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772400" cy="1752600"/>
          </a:xfrm>
        </p:spPr>
        <p:txBody>
          <a:bodyPr>
            <a:noAutofit/>
          </a:bodyPr>
          <a:lstStyle/>
          <a:p>
            <a:r>
              <a:rPr lang="en-US" sz="5600" dirty="0" smtClean="0"/>
              <a:t>Engaging Students </a:t>
            </a:r>
            <a:br>
              <a:rPr lang="en-US" sz="5600" dirty="0" smtClean="0"/>
            </a:br>
            <a:r>
              <a:rPr lang="en-US" sz="5600" dirty="0" smtClean="0"/>
              <a:t>in the Virtual Classroom</a:t>
            </a:r>
            <a:endParaRPr lang="en-US" sz="5600" dirty="0"/>
          </a:p>
        </p:txBody>
      </p:sp>
      <p:pic>
        <p:nvPicPr>
          <p:cNvPr id="6" name="Picture 2" descr="C:\Users\DrPat\Documents\Old Desktop\A4EOE\A4EOEfinal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6248400"/>
            <a:ext cx="1567613" cy="41669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62000" y="3352800"/>
            <a:ext cx="75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 smtClean="0"/>
              <a:t>Rethinking the “e” in e-learning</a:t>
            </a:r>
            <a:endParaRPr lang="en-US" sz="4000" i="1" dirty="0"/>
          </a:p>
        </p:txBody>
      </p:sp>
    </p:spTree>
  </p:cSld>
  <p:clrMapOvr>
    <a:masterClrMapping/>
  </p:clrMapOvr>
  <p:transition xmlns:p14="http://schemas.microsoft.com/office/powerpoint/2010/main">
    <p:pull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933" y="0"/>
            <a:ext cx="9144000" cy="6431492"/>
          </a:xfrm>
        </p:spPr>
        <p:txBody>
          <a:bodyPr>
            <a:noAutofit/>
          </a:bodyPr>
          <a:lstStyle/>
          <a:p>
            <a:pPr lvl="0">
              <a:spcAft>
                <a:spcPts val="600"/>
              </a:spcAft>
            </a:pPr>
            <a:r>
              <a:rPr lang="en-US" sz="4000" baseline="30000" dirty="0" smtClean="0">
                <a:latin typeface="Arial"/>
                <a:cs typeface="Arial"/>
              </a:rPr>
              <a:t>Moderator: </a:t>
            </a:r>
            <a:br>
              <a:rPr lang="en-US" sz="4000" baseline="30000" dirty="0" smtClean="0">
                <a:latin typeface="Arial"/>
                <a:cs typeface="Arial"/>
              </a:rPr>
            </a:br>
            <a:r>
              <a:rPr lang="en-US" sz="4000" baseline="30000" dirty="0" smtClean="0">
                <a:latin typeface="Arial"/>
                <a:cs typeface="Arial"/>
              </a:rPr>
              <a:t>Karen Rhoda, Ph.D. – A4EOE</a:t>
            </a:r>
            <a:r>
              <a:rPr lang="en-US" sz="4400" baseline="30000" dirty="0" smtClean="0">
                <a:latin typeface="Arial"/>
                <a:cs typeface="Arial"/>
              </a:rPr>
              <a:t/>
            </a:r>
            <a:br>
              <a:rPr lang="en-US" sz="4400" baseline="30000" dirty="0" smtClean="0">
                <a:latin typeface="Arial"/>
                <a:cs typeface="Arial"/>
              </a:rPr>
            </a:br>
            <a:r>
              <a:rPr lang="en-US" sz="4400" baseline="30000" dirty="0" smtClean="0">
                <a:latin typeface="Arial"/>
                <a:cs typeface="Arial"/>
              </a:rPr>
              <a:t/>
            </a:r>
            <a:br>
              <a:rPr lang="en-US" sz="4400" baseline="30000" dirty="0" smtClean="0">
                <a:latin typeface="Arial"/>
                <a:cs typeface="Arial"/>
              </a:rPr>
            </a:br>
            <a:r>
              <a:rPr lang="en-US" sz="4000" baseline="30000" dirty="0" smtClean="0">
                <a:latin typeface="Arial"/>
                <a:cs typeface="Arial"/>
              </a:rPr>
              <a:t>Panelists:</a:t>
            </a:r>
            <a:r>
              <a:rPr lang="en-US" sz="4400" baseline="30000" dirty="0" smtClean="0">
                <a:latin typeface="Arial"/>
                <a:cs typeface="Arial"/>
              </a:rPr>
              <a:t/>
            </a:r>
            <a:br>
              <a:rPr lang="en-US" sz="4400" baseline="30000" dirty="0" smtClean="0">
                <a:latin typeface="Arial"/>
                <a:cs typeface="Arial"/>
              </a:rPr>
            </a:br>
            <a:r>
              <a:rPr lang="en-US" sz="4400" baseline="30000" dirty="0" smtClean="0">
                <a:latin typeface="Arial"/>
                <a:cs typeface="Arial"/>
              </a:rPr>
              <a:t/>
            </a:r>
            <a:br>
              <a:rPr lang="en-US" sz="4400" baseline="30000" dirty="0" smtClean="0">
                <a:latin typeface="Arial"/>
                <a:cs typeface="Arial"/>
              </a:rPr>
            </a:br>
            <a:r>
              <a:rPr lang="en-US" sz="4000" baseline="30000" dirty="0" smtClean="0">
                <a:latin typeface="Arial"/>
                <a:cs typeface="Arial"/>
              </a:rPr>
              <a:t>Roger Bober</a:t>
            </a:r>
            <a:r>
              <a:rPr lang="en-US" sz="4000" baseline="30000" dirty="0">
                <a:latin typeface="Arial"/>
                <a:cs typeface="Arial"/>
              </a:rPr>
              <a:t>,</a:t>
            </a:r>
            <a:r>
              <a:rPr lang="en-US" sz="4000" baseline="30000" dirty="0" smtClean="0">
                <a:latin typeface="Arial"/>
                <a:cs typeface="Arial"/>
              </a:rPr>
              <a:t> BBA, MA, Ph.D.</a:t>
            </a:r>
            <a:r>
              <a:rPr lang="en-US" sz="4000" baseline="30000" dirty="0">
                <a:latin typeface="Arial"/>
                <a:cs typeface="Arial"/>
              </a:rPr>
              <a:t/>
            </a:r>
            <a:br>
              <a:rPr lang="en-US" sz="4000" baseline="30000" dirty="0">
                <a:latin typeface="Arial"/>
                <a:cs typeface="Arial"/>
              </a:rPr>
            </a:br>
            <a:r>
              <a:rPr lang="en-US" sz="4000" baseline="30000" dirty="0" smtClean="0">
                <a:latin typeface="Arial"/>
                <a:cs typeface="Arial"/>
              </a:rPr>
              <a:t>CEO - Leadership Capabilities LLC</a:t>
            </a:r>
            <a:br>
              <a:rPr lang="en-US" sz="4000" baseline="30000" dirty="0" smtClean="0">
                <a:latin typeface="Arial"/>
                <a:cs typeface="Arial"/>
              </a:rPr>
            </a:br>
            <a:r>
              <a:rPr lang="en-US" sz="4000" baseline="30000" dirty="0" smtClean="0">
                <a:latin typeface="Arial"/>
                <a:cs typeface="Arial"/>
              </a:rPr>
              <a:t/>
            </a:r>
            <a:br>
              <a:rPr lang="en-US" sz="4000" baseline="30000" dirty="0" smtClean="0">
                <a:latin typeface="Arial"/>
                <a:cs typeface="Arial"/>
              </a:rPr>
            </a:br>
            <a:r>
              <a:rPr lang="en-US" sz="4000" baseline="30000" dirty="0" smtClean="0">
                <a:latin typeface="Arial"/>
                <a:cs typeface="Arial"/>
              </a:rPr>
              <a:t>Diane </a:t>
            </a:r>
            <a:r>
              <a:rPr lang="en-US" sz="4000" baseline="30000" dirty="0">
                <a:latin typeface="Arial"/>
                <a:cs typeface="Arial"/>
              </a:rPr>
              <a:t>Sacra, </a:t>
            </a:r>
            <a:r>
              <a:rPr lang="en-US" sz="4000" baseline="30000" dirty="0" smtClean="0">
                <a:latin typeface="Arial"/>
                <a:cs typeface="Arial"/>
              </a:rPr>
              <a:t>SMA </a:t>
            </a:r>
            <a:br>
              <a:rPr lang="en-US" sz="4000" baseline="30000" dirty="0" smtClean="0">
                <a:latin typeface="Arial"/>
                <a:cs typeface="Arial"/>
              </a:rPr>
            </a:br>
            <a:r>
              <a:rPr lang="en-US" sz="4000" baseline="30000" dirty="0" smtClean="0">
                <a:latin typeface="Arial"/>
                <a:cs typeface="Arial"/>
              </a:rPr>
              <a:t>Walsh </a:t>
            </a:r>
            <a:r>
              <a:rPr lang="en-US" sz="4000" baseline="30000" dirty="0">
                <a:latin typeface="Arial"/>
                <a:cs typeface="Arial"/>
              </a:rPr>
              <a:t>College</a:t>
            </a:r>
            <a:r>
              <a:rPr lang="en-US" sz="4000" baseline="30000" dirty="0" smtClean="0">
                <a:latin typeface="Arial"/>
                <a:cs typeface="Arial"/>
              </a:rPr>
              <a:t/>
            </a:r>
            <a:br>
              <a:rPr lang="en-US" sz="4000" baseline="30000" dirty="0" smtClean="0">
                <a:latin typeface="Arial"/>
                <a:cs typeface="Arial"/>
              </a:rPr>
            </a:br>
            <a:r>
              <a:rPr lang="en-US" sz="4000" baseline="30000" dirty="0" smtClean="0">
                <a:latin typeface="Arial"/>
                <a:cs typeface="Arial"/>
              </a:rPr>
              <a:t/>
            </a:r>
            <a:br>
              <a:rPr lang="en-US" sz="4000" baseline="30000" dirty="0" smtClean="0">
                <a:latin typeface="Arial"/>
                <a:cs typeface="Arial"/>
              </a:rPr>
            </a:br>
            <a:r>
              <a:rPr lang="en-US" sz="4000" baseline="30000" dirty="0" err="1" smtClean="0">
                <a:latin typeface="Arial"/>
                <a:cs typeface="Arial"/>
              </a:rPr>
              <a:t>Suba</a:t>
            </a:r>
            <a:r>
              <a:rPr lang="en-US" sz="4000" baseline="30000" dirty="0" smtClean="0">
                <a:latin typeface="Arial"/>
                <a:cs typeface="Arial"/>
              </a:rPr>
              <a:t> </a:t>
            </a:r>
            <a:r>
              <a:rPr lang="en-US" sz="4000" baseline="30000" dirty="0" err="1" smtClean="0">
                <a:latin typeface="Arial"/>
                <a:cs typeface="Arial"/>
              </a:rPr>
              <a:t>Subbarao</a:t>
            </a:r>
            <a:r>
              <a:rPr lang="en-US" sz="4000" baseline="30000" dirty="0" smtClean="0">
                <a:latin typeface="Arial"/>
                <a:cs typeface="Arial"/>
              </a:rPr>
              <a:t>, Ph.D. </a:t>
            </a:r>
            <a:br>
              <a:rPr lang="en-US" sz="4000" baseline="30000" dirty="0" smtClean="0">
                <a:latin typeface="Arial"/>
                <a:cs typeface="Arial"/>
              </a:rPr>
            </a:br>
            <a:r>
              <a:rPr lang="en-US" sz="4000" baseline="30000" dirty="0" smtClean="0">
                <a:latin typeface="Arial"/>
                <a:cs typeface="Arial"/>
              </a:rPr>
              <a:t>Oakland Community College</a:t>
            </a:r>
            <a:br>
              <a:rPr lang="en-US" sz="4000" baseline="30000" dirty="0" smtClean="0">
                <a:latin typeface="Arial"/>
                <a:cs typeface="Arial"/>
              </a:rPr>
            </a:br>
            <a:endParaRPr lang="en-US" sz="4000" baseline="30000" dirty="0">
              <a:latin typeface="Arial"/>
              <a:cs typeface="Arial"/>
            </a:endParaRPr>
          </a:p>
        </p:txBody>
      </p:sp>
      <p:pic>
        <p:nvPicPr>
          <p:cNvPr id="6" name="Picture 2" descr="C:\Users\DrPat\Documents\Old Desktop\A4EOE\A4EOEfinal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6248400"/>
            <a:ext cx="1567613" cy="416690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>
    <p:pull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518025"/>
          </a:xfrm>
        </p:spPr>
        <p:txBody>
          <a:bodyPr>
            <a:noAutofit/>
          </a:bodyPr>
          <a:lstStyle/>
          <a:p>
            <a:pPr lvl="0"/>
            <a:r>
              <a:rPr lang="en-US" sz="4800" dirty="0" smtClean="0"/>
              <a:t>Question 1</a:t>
            </a:r>
            <a:br>
              <a:rPr lang="en-US" sz="4800" dirty="0" smtClean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>How do you best connect </a:t>
            </a:r>
            <a:br>
              <a:rPr lang="en-US" sz="4800" dirty="0" smtClean="0"/>
            </a:br>
            <a:r>
              <a:rPr lang="en-US" sz="4800" dirty="0" smtClean="0"/>
              <a:t>early on with your students?</a:t>
            </a:r>
            <a:br>
              <a:rPr lang="en-US" sz="4800" dirty="0" smtClean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>(GREEN CARD)</a:t>
            </a:r>
            <a:endParaRPr lang="en-US" sz="4800" dirty="0"/>
          </a:p>
        </p:txBody>
      </p:sp>
      <p:pic>
        <p:nvPicPr>
          <p:cNvPr id="6" name="Picture 2" descr="C:\Users\DrPat\Documents\Old Desktop\A4EOE\A4EOEfinal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6248400"/>
            <a:ext cx="1567613" cy="416690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>
    <p:pull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381000"/>
            <a:ext cx="9144000" cy="4289425"/>
          </a:xfrm>
        </p:spPr>
        <p:txBody>
          <a:bodyPr>
            <a:noAutofit/>
          </a:bodyPr>
          <a:lstStyle/>
          <a:p>
            <a:pPr lvl="0"/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>Question 2</a:t>
            </a:r>
            <a:br>
              <a:rPr lang="en-US" sz="4800" dirty="0" smtClean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>How do you motivate the nonresponsive student?</a:t>
            </a:r>
            <a:br>
              <a:rPr lang="en-US" sz="4800" dirty="0" smtClean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>(BLUE CARD)</a:t>
            </a:r>
            <a:endParaRPr lang="en-US" sz="4800" dirty="0"/>
          </a:p>
        </p:txBody>
      </p:sp>
      <p:pic>
        <p:nvPicPr>
          <p:cNvPr id="6" name="Picture 2" descr="C:\Users\DrPat\Documents\Old Desktop\A4EOE\A4EOEfinal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6248400"/>
            <a:ext cx="1567613" cy="416690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>
    <p:pull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3400" y="0"/>
            <a:ext cx="7924800" cy="5889625"/>
          </a:xfrm>
        </p:spPr>
        <p:txBody>
          <a:bodyPr>
            <a:noAutofit/>
          </a:bodyPr>
          <a:lstStyle/>
          <a:p>
            <a:pPr lvl="0"/>
            <a:r>
              <a:rPr lang="en-US" sz="4800" dirty="0" smtClean="0"/>
              <a:t>Question 3</a:t>
            </a:r>
            <a:br>
              <a:rPr lang="en-US" sz="4800" dirty="0" smtClean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>What do you do to make the student feel connected – feel affinity – to their program of study?</a:t>
            </a:r>
            <a:br>
              <a:rPr lang="en-US" sz="4800" dirty="0" smtClean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>(YELLOW CARD)</a:t>
            </a:r>
            <a:endParaRPr lang="en-US" sz="4800" dirty="0"/>
          </a:p>
        </p:txBody>
      </p:sp>
      <p:pic>
        <p:nvPicPr>
          <p:cNvPr id="6" name="Picture 2" descr="C:\Users\DrPat\Documents\Old Desktop\A4EOE\A4EOEfinal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6248400"/>
            <a:ext cx="1567613" cy="416690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>
    <p:pull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524000"/>
            <a:ext cx="9144000" cy="3679825"/>
          </a:xfrm>
        </p:spPr>
        <p:txBody>
          <a:bodyPr>
            <a:noAutofit/>
          </a:bodyPr>
          <a:lstStyle/>
          <a:p>
            <a:pPr lvl="0"/>
            <a:r>
              <a:rPr lang="en-US" sz="4800" dirty="0" smtClean="0"/>
              <a:t>Question 4</a:t>
            </a:r>
            <a:br>
              <a:rPr lang="en-US" sz="4800" dirty="0" smtClean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>How do you keep your students engaged, persistent and on task during the semester?</a:t>
            </a:r>
            <a:br>
              <a:rPr lang="en-US" sz="4800" dirty="0" smtClean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>(SAMON CARD)</a:t>
            </a:r>
            <a:endParaRPr lang="en-US" sz="4800" dirty="0"/>
          </a:p>
        </p:txBody>
      </p:sp>
      <p:pic>
        <p:nvPicPr>
          <p:cNvPr id="6" name="Picture 2" descr="C:\Users\DrPat\Documents\Old Desktop\A4EOE\A4EOEfinal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6248400"/>
            <a:ext cx="1567613" cy="416690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>
    <p:pull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0" y="0"/>
            <a:ext cx="8305800" cy="6194425"/>
          </a:xfrm>
        </p:spPr>
        <p:txBody>
          <a:bodyPr>
            <a:noAutofit/>
          </a:bodyPr>
          <a:lstStyle/>
          <a:p>
            <a:pPr marL="742950" lvl="0" indent="-742950" algn="l">
              <a:buFont typeface="+mj-lt"/>
              <a:buAutoNum type="alphaLcPeriod"/>
            </a:pPr>
            <a:r>
              <a:rPr lang="en-US" sz="4000" dirty="0" smtClean="0"/>
              <a:t>                             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                      </a:t>
            </a:r>
            <a:r>
              <a:rPr lang="en-US" sz="4400" dirty="0" smtClean="0"/>
              <a:t>Question </a:t>
            </a:r>
            <a:r>
              <a:rPr lang="en-US" sz="4400" dirty="0"/>
              <a:t>5</a:t>
            </a:r>
            <a:br>
              <a:rPr lang="en-US" sz="4400" dirty="0"/>
            </a:b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 smtClean="0"/>
              <a:t>   How </a:t>
            </a:r>
            <a:r>
              <a:rPr lang="en-US" sz="4400" dirty="0"/>
              <a:t>do you build rapport:</a:t>
            </a:r>
            <a:br>
              <a:rPr lang="en-US" sz="4400" dirty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a. With </a:t>
            </a:r>
            <a:r>
              <a:rPr lang="en-US" sz="4400" dirty="0"/>
              <a:t>your students</a:t>
            </a:r>
            <a:r>
              <a:rPr lang="en-US" sz="4400" dirty="0" smtClean="0"/>
              <a:t>?</a:t>
            </a:r>
            <a:br>
              <a:rPr lang="en-US" sz="4400" dirty="0" smtClean="0"/>
            </a:br>
            <a:r>
              <a:rPr lang="en-US" sz="4400" dirty="0" smtClean="0"/>
              <a:t>b.  Among </a:t>
            </a:r>
            <a:r>
              <a:rPr lang="en-US" sz="4400" dirty="0"/>
              <a:t>students so that </a:t>
            </a:r>
            <a:r>
              <a:rPr lang="en-US" sz="4400" dirty="0" smtClean="0"/>
              <a:t>they learn </a:t>
            </a:r>
            <a:r>
              <a:rPr lang="en-US" sz="4400" dirty="0"/>
              <a:t>from one another?</a:t>
            </a:r>
            <a:br>
              <a:rPr lang="en-US" sz="4400" dirty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             (</a:t>
            </a:r>
            <a:r>
              <a:rPr lang="en-US" sz="4800" dirty="0"/>
              <a:t>PURPLE CARD)</a:t>
            </a:r>
            <a:endParaRPr lang="en-US" sz="4000" dirty="0"/>
          </a:p>
        </p:txBody>
      </p:sp>
      <p:pic>
        <p:nvPicPr>
          <p:cNvPr id="6" name="Picture 2" descr="C:\Users\DrPat\Documents\Old Desktop\A4EOE\A4EOEfinal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6248400"/>
            <a:ext cx="1567613" cy="416690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>
    <p:pull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600" dirty="0" smtClean="0"/>
              <a:t>Additional Questions?</a:t>
            </a:r>
            <a:endParaRPr lang="en-US" sz="5600" dirty="0"/>
          </a:p>
        </p:txBody>
      </p:sp>
      <p:pic>
        <p:nvPicPr>
          <p:cNvPr id="6" name="Picture 2" descr="C:\Users\DrPat\Documents\Old Desktop\A4EOE\A4EOEfinal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6248400"/>
            <a:ext cx="1567613" cy="416690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>
    <p:pull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600" dirty="0" smtClean="0"/>
              <a:t>Thank you for your time!</a:t>
            </a:r>
            <a:endParaRPr lang="en-US" sz="5600" dirty="0"/>
          </a:p>
        </p:txBody>
      </p:sp>
      <p:pic>
        <p:nvPicPr>
          <p:cNvPr id="6" name="Picture 2" descr="C:\Users\DrPat\Documents\Old Desktop\A4EOE\A4EOEfinal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6248400"/>
            <a:ext cx="1567613" cy="416690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>
    <p:pull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Engaging Students &amp;#x0D;&amp;#x0A;in the Virtual Classroom&amp;quot;&quot;/&gt;&lt;property id=&quot;20307&quot; value=&quot;258&quot;/&gt;&lt;/object&gt;&lt;object type=&quot;3&quot; unique_id=&quot;10005&quot;&gt;&lt;property id=&quot;20148&quot; value=&quot;5&quot;/&gt;&lt;property id=&quot;20300&quot; value=&quot;Slide 2 - &amp;quot;Moderator: &amp;#x0D;&amp;#x0A;Karen Rhoda, Ph.D. – A4EOE&amp;#x0D;&amp;#x0A;&amp;#x0D;&amp;#x0A;Panelists:&amp;#x0D;&amp;#x0A;Roger Bober, Ph.D., Walsh College&amp;#x0D;&amp;#x0A;Suba Subbarao, Ph.D., Oakland &quot;/&gt;&lt;property id=&quot;20307&quot; value=&quot;266&quot;/&gt;&lt;/object&gt;&lt;object type=&quot;3&quot; unique_id=&quot;10006&quot;&gt;&lt;property id=&quot;20148&quot; value=&quot;5&quot;/&gt;&lt;property id=&quot;20300&quot; value=&quot;Slide 3 - &amp;quot;How do you best connect &amp;#x0D;&amp;#x0A;early on with your students?&amp;quot;&quot;/&gt;&lt;property id=&quot;20307&quot; value=&quot;259&quot;/&gt;&lt;/object&gt;&lt;object type=&quot;3&quot; unique_id=&quot;10007&quot;&gt;&lt;property id=&quot;20148&quot; value=&quot;5&quot;/&gt;&lt;property id=&quot;20300&quot; value=&quot;Slide 4 - &amp;quot;What if a student &amp;#x0D;&amp;#x0A;is not responsive? &amp;#x0D;&amp;#x0A;&amp;#x0D;&amp;#x0A;How can you motivate “attendance” in the &amp;#x0D;&amp;#x0A;virtual classroom?&amp;quot;&quot;/&gt;&lt;property id=&quot;20307&quot; value=&quot;260&quot;/&gt;&lt;/object&gt;&lt;object type=&quot;3&quot; unique_id=&quot;10008&quot;&gt;&lt;property id=&quot;20148&quot; value=&quot;5&quot;/&gt;&lt;property id=&quot;20300&quot; value=&quot;Slide 5 - &amp;quot;What do you do to make the student feel connected – feel affinity - to your institution?&amp;quot;&quot;/&gt;&lt;property id=&quot;20307&quot; value=&quot;261&quot;/&gt;&lt;/object&gt;&lt;object type=&quot;3&quot; unique_id=&quot;10009&quot;&gt;&lt;property id=&quot;20148&quot; value=&quot;5&quot;/&gt;&lt;property id=&quot;20300&quot; value=&quot;Slide 6 - &amp;quot;How do you keep your students engaged, persistent and on task during the semester?&amp;quot;&quot;/&gt;&lt;property id=&quot;20307&quot; value=&quot;262&quot;/&gt;&lt;/object&gt;&lt;object type=&quot;3&quot; unique_id=&quot;10010&quot;&gt;&lt;property id=&quot;20148&quot; value=&quot;5&quot;/&gt;&lt;property id=&quot;20300&quot; value=&quot;Slide 7 - &amp;quot;How do you build rapport &amp;#x0D;&amp;#x0A;among the students so that they learn from one another? &amp;#x0D;&amp;#x0A;&amp;#x0D;&amp;#x0A;How do you build rapport &amp;#x0D;&amp;#x0A;betwe&quot;/&gt;&lt;property id=&quot;20307&quot; value=&quot;263&quot;/&gt;&lt;/object&gt;&lt;object type=&quot;3&quot; unique_id=&quot;10011&quot;&gt;&lt;property id=&quot;20148&quot; value=&quot;5&quot;/&gt;&lt;property id=&quot;20300&quot; value=&quot;Slide 8 - &amp;quot;Additional Questions?&amp;quot;&quot;/&gt;&lt;property id=&quot;20307&quot; value=&quot;264&quot;/&gt;&lt;/object&gt;&lt;object type=&quot;3&quot; unique_id=&quot;10012&quot;&gt;&lt;property id=&quot;20148&quot; value=&quot;5&quot;/&gt;&lt;property id=&quot;20300&quot; value=&quot;Slide 9 - &amp;quot;Thank you for your time!&amp;quot;&quot;/&gt;&lt;property id=&quot;20307&quot; value=&quot;26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Twilight.thmx</Template>
  <TotalTime>481</TotalTime>
  <Words>29</Words>
  <Application>Microsoft Macintosh PowerPoint</Application>
  <PresentationFormat>On-screen Show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Twilight</vt:lpstr>
      <vt:lpstr>Engaging Students  in the Virtual Classroom</vt:lpstr>
      <vt:lpstr>Moderator:  Karen Rhoda, Ph.D. – A4EOE  Panelists:  Roger Bober, BBA, MA, Ph.D. CEO - Leadership Capabilities LLC  Diane Sacra, SMA  Walsh College  Suba Subbarao, Ph.D.  Oakland Community College </vt:lpstr>
      <vt:lpstr>Question 1  How do you best connect  early on with your students?  (GREEN CARD)</vt:lpstr>
      <vt:lpstr>        Question 2  How do you motivate the nonresponsive student?  (BLUE CARD)</vt:lpstr>
      <vt:lpstr>Question 3  What do you do to make the student feel connected – feel affinity – to their program of study?  (YELLOW CARD)</vt:lpstr>
      <vt:lpstr>Question 4  How do you keep your students engaged, persistent and on task during the semester?  (SAMON CARD)</vt:lpstr>
      <vt:lpstr>                                                       Question 5     How do you build rapport:  a. With your students? b.  Among students so that they learn from one another?               (PURPLE CARD)</vt:lpstr>
      <vt:lpstr>Additional Questions?</vt:lpstr>
      <vt:lpstr>Thank you for your time!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Symposium for Excellence in Online Education</dc:title>
  <dc:creator>DrPat</dc:creator>
  <cp:lastModifiedBy>ROGER P BOBER</cp:lastModifiedBy>
  <cp:revision>59</cp:revision>
  <dcterms:created xsi:type="dcterms:W3CDTF">2009-11-05T09:19:04Z</dcterms:created>
  <dcterms:modified xsi:type="dcterms:W3CDTF">2011-11-19T16:16:06Z</dcterms:modified>
</cp:coreProperties>
</file>