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45" r:id="rId2"/>
  </p:sldMasterIdLst>
  <p:notesMasterIdLst>
    <p:notesMasterId r:id="rId10"/>
  </p:notesMasterIdLst>
  <p:handoutMasterIdLst>
    <p:handoutMasterId r:id="rId11"/>
  </p:handoutMasterIdLst>
  <p:sldIdLst>
    <p:sldId id="256" r:id="rId3"/>
    <p:sldId id="257" r:id="rId4"/>
    <p:sldId id="258" r:id="rId5"/>
    <p:sldId id="259" r:id="rId6"/>
    <p:sldId id="260" r:id="rId7"/>
    <p:sldId id="263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anna Cronk" initials="j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984" autoAdjust="0"/>
  </p:normalViewPr>
  <p:slideViewPr>
    <p:cSldViewPr>
      <p:cViewPr>
        <p:scale>
          <a:sx n="100" d="100"/>
          <a:sy n="100" d="100"/>
        </p:scale>
        <p:origin x="-121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81041-4246-4CFB-ABE2-8012DC240256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06E6E5-B53A-4F8B-B853-928A859B1F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815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9ADC8-C284-42E6-B1F1-033836CFF214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92221-91A9-49A5-A48F-916ABC5A83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707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Welcome </a:t>
            </a:r>
            <a:r>
              <a:rPr lang="en-US" dirty="0" smtClean="0"/>
              <a:t>and </a:t>
            </a:r>
            <a:r>
              <a:rPr lang="en-US" dirty="0" smtClean="0"/>
              <a:t>Intro</a:t>
            </a:r>
          </a:p>
          <a:p>
            <a:r>
              <a:rPr lang="en-US" dirty="0" smtClean="0"/>
              <a:t>Challenge: Teaching</a:t>
            </a:r>
            <a:r>
              <a:rPr lang="en-US" baseline="0" dirty="0" smtClean="0"/>
              <a:t> Computer Applications in an online format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92221-91A9-49A5-A48F-916ABC5A83A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Describe</a:t>
            </a:r>
            <a:r>
              <a:rPr lang="en-US" baseline="0" dirty="0" smtClean="0"/>
              <a:t> </a:t>
            </a:r>
            <a:r>
              <a:rPr lang="en-US" baseline="0" dirty="0" smtClean="0"/>
              <a:t>Jing! and how it spread through NU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92221-91A9-49A5-A48F-916ABC5A83A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Describe</a:t>
            </a:r>
            <a:r>
              <a:rPr lang="en-US" baseline="0" dirty="0" smtClean="0"/>
              <a:t> each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92221-91A9-49A5-A48F-916ABC5A83A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The Sun</a:t>
            </a:r>
          </a:p>
          <a:p>
            <a:pPr marL="228600" indent="-228600">
              <a:buAutoNum type="arabicPeriod"/>
            </a:pPr>
            <a:r>
              <a:rPr lang="en-US" dirty="0" smtClean="0"/>
              <a:t>Select</a:t>
            </a:r>
            <a:r>
              <a:rPr lang="en-US" baseline="0" dirty="0" smtClean="0"/>
              <a:t> your area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3,2,1 countdown; narrate from a script, turn off background noises/email; 5 minute time limit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Save, post online and copy/paste the URL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92221-91A9-49A5-A48F-916ABC5A83A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Jing</a:t>
            </a:r>
            <a:r>
              <a:rPr lang="en-US" baseline="0" dirty="0" smtClean="0"/>
              <a:t> vs. Jing Pro ($15/year)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92221-91A9-49A5-A48F-916ABC5A83A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Write down ideas from audience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92221-91A9-49A5-A48F-916ABC5A83A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4114800"/>
            <a:ext cx="4648200" cy="1219200"/>
          </a:xfrm>
        </p:spPr>
        <p:txBody>
          <a:bodyPr anchor="b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5334000"/>
            <a:ext cx="4648200" cy="4572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D5E1E7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194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194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457200"/>
            <a:ext cx="1257300" cy="58674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457200"/>
            <a:ext cx="6515100" cy="58674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BB4B-2154-4208-9091-EA35A005D7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470B-1086-4A1A-8B7C-4BB5C418AA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E642F-7B3C-4463-9895-A3209F290D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3893-C35F-4D2E-A2AC-252D0E06F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1E29-2664-4729-9F9E-0C791AF928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2830-3275-4F6C-819C-1D2141F4B3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CC28-EBD9-42AE-A13F-6AD438505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FA54-8D37-4F6B-B702-A90AAA8698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6DDFB3E3-622A-4A98-82B6-B345BE2227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24897-234B-4AF3-8BA4-92130513CD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B1DE-0B45-4CB8-AE97-E64CFD25D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371600"/>
            <a:ext cx="3429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371600"/>
            <a:ext cx="3505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35113"/>
            <a:ext cx="3505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800" y="2174875"/>
            <a:ext cx="3505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1535113"/>
            <a:ext cx="3581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5400" y="2174875"/>
            <a:ext cx="3581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3050"/>
            <a:ext cx="23987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1435100"/>
            <a:ext cx="23987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381000"/>
            <a:ext cx="7162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295400"/>
            <a:ext cx="7162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bg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pPr/>
              <a:t>10/6/2011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295400"/>
            <a:ext cx="8991600" cy="2667000"/>
          </a:xfrm>
        </p:spPr>
        <p:txBody>
          <a:bodyPr>
            <a:normAutofit/>
          </a:bodyPr>
          <a:lstStyle/>
          <a:p>
            <a:r>
              <a:rPr lang="en-US" sz="5100" dirty="0" smtClean="0"/>
              <a:t>Screen Capture for the </a:t>
            </a:r>
            <a:br>
              <a:rPr lang="en-US" sz="5100" dirty="0" smtClean="0"/>
            </a:br>
            <a:r>
              <a:rPr lang="en-US" sz="5100" dirty="0" smtClean="0"/>
              <a:t>Virtual Classroom</a:t>
            </a:r>
            <a:br>
              <a:rPr lang="en-US" sz="5100" dirty="0" smtClean="0"/>
            </a:br>
            <a:r>
              <a:rPr lang="en-US" sz="5100" dirty="0" smtClean="0"/>
              <a:t>and Beyond</a:t>
            </a:r>
            <a:endParaRPr lang="en-US" sz="5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5410200"/>
            <a:ext cx="7848600" cy="1143000"/>
          </a:xfrm>
        </p:spPr>
        <p:txBody>
          <a:bodyPr anchor="ctr">
            <a:noAutofit/>
          </a:bodyPr>
          <a:lstStyle/>
          <a:p>
            <a:r>
              <a:rPr lang="en-US" sz="2800" dirty="0"/>
              <a:t>Jeanna Cronk, Instructional Designer</a:t>
            </a:r>
          </a:p>
          <a:p>
            <a:r>
              <a:rPr lang="en-US" sz="2800" dirty="0" smtClean="0"/>
              <a:t>Northwood University, Adult Degree Program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I’ve never heard of it…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Screen capture software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Still images (screenshots)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Video with narration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Our story</a:t>
            </a:r>
          </a:p>
          <a:p>
            <a:pPr lvl="1">
              <a:spcAft>
                <a:spcPts val="600"/>
              </a:spcAft>
            </a:pPr>
            <a:r>
              <a:rPr lang="en-US" i="1" dirty="0" smtClean="0"/>
              <a:t>We’ve been “</a:t>
            </a:r>
            <a:r>
              <a:rPr lang="en-US" i="1" dirty="0" err="1" smtClean="0"/>
              <a:t>Jinged</a:t>
            </a:r>
            <a:r>
              <a:rPr lang="en-US" i="1" dirty="0" smtClean="0"/>
              <a:t>”</a:t>
            </a:r>
            <a:endParaRPr lang="en-US" i="1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It’s </a:t>
            </a:r>
            <a:r>
              <a:rPr lang="en-US" dirty="0" smtClean="0"/>
              <a:t>free!!!</a:t>
            </a:r>
          </a:p>
        </p:txBody>
      </p:sp>
      <p:pic>
        <p:nvPicPr>
          <p:cNvPr id="1026" name="Picture 2" descr="C:\Documents and Settings\cronkj\Local Settings\Temporary Internet Files\Content.IE5\AEW86L8I\MP90040203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667000"/>
            <a:ext cx="2466688" cy="370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Capture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3791"/>
            <a:ext cx="8229600" cy="409220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Demonstrate a software program</a:t>
            </a:r>
          </a:p>
          <a:p>
            <a:pPr>
              <a:spcAft>
                <a:spcPts val="600"/>
              </a:spcAft>
            </a:pPr>
            <a:r>
              <a:rPr lang="en-US" dirty="0"/>
              <a:t>Narrate an image or document</a:t>
            </a:r>
          </a:p>
          <a:p>
            <a:pPr>
              <a:spcAft>
                <a:spcPts val="600"/>
              </a:spcAft>
            </a:pPr>
            <a:r>
              <a:rPr lang="en-US" dirty="0"/>
              <a:t>Record a computer glitch for the IT dept.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Group </a:t>
            </a:r>
            <a:r>
              <a:rPr lang="en-US" dirty="0" smtClean="0"/>
              <a:t>project collaboration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Provide </a:t>
            </a:r>
            <a:r>
              <a:rPr lang="en-US" dirty="0" smtClean="0"/>
              <a:t>verbal and visual feedback to students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Communicate information with faculty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6"/>
          <p:cNvSpPr/>
          <p:nvPr/>
        </p:nvSpPr>
        <p:spPr>
          <a:xfrm>
            <a:off x="1600209" y="1676400"/>
            <a:ext cx="6827520" cy="4267200"/>
          </a:xfrm>
          <a:prstGeom prst="swooshArrow">
            <a:avLst>
              <a:gd name="adj1" fmla="val 25000"/>
              <a:gd name="adj2" fmla="val 25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/>
          <p:cNvSpPr/>
          <p:nvPr/>
        </p:nvSpPr>
        <p:spPr>
          <a:xfrm>
            <a:off x="2211750" y="4849489"/>
            <a:ext cx="157032" cy="15703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Freeform 8"/>
          <p:cNvSpPr/>
          <p:nvPr/>
        </p:nvSpPr>
        <p:spPr>
          <a:xfrm>
            <a:off x="2261499" y="4876800"/>
            <a:ext cx="1167505" cy="1015593"/>
          </a:xfrm>
          <a:custGeom>
            <a:avLst/>
            <a:gdLst>
              <a:gd name="connsiteX0" fmla="*/ 0 w 1167505"/>
              <a:gd name="connsiteY0" fmla="*/ 0 h 1015593"/>
              <a:gd name="connsiteX1" fmla="*/ 1167505 w 1167505"/>
              <a:gd name="connsiteY1" fmla="*/ 0 h 1015593"/>
              <a:gd name="connsiteX2" fmla="*/ 1167505 w 1167505"/>
              <a:gd name="connsiteY2" fmla="*/ 1015593 h 1015593"/>
              <a:gd name="connsiteX3" fmla="*/ 0 w 1167505"/>
              <a:gd name="connsiteY3" fmla="*/ 1015593 h 1015593"/>
              <a:gd name="connsiteX4" fmla="*/ 0 w 1167505"/>
              <a:gd name="connsiteY4" fmla="*/ 0 h 1015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7505" h="1015593">
                <a:moveTo>
                  <a:pt x="0" y="0"/>
                </a:moveTo>
                <a:lnTo>
                  <a:pt x="1167505" y="0"/>
                </a:lnTo>
                <a:lnTo>
                  <a:pt x="1167505" y="1015593"/>
                </a:lnTo>
                <a:lnTo>
                  <a:pt x="0" y="101559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3209" tIns="0" rIns="0" bIns="0" numCol="1" spcCol="1270" anchor="t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kern="1200" dirty="0" smtClean="0"/>
              <a:t>1. Launch the program</a:t>
            </a:r>
            <a:endParaRPr lang="en-US" sz="2100" kern="1200" dirty="0"/>
          </a:p>
        </p:txBody>
      </p:sp>
      <p:sp>
        <p:nvSpPr>
          <p:cNvPr id="10" name="Oval 9"/>
          <p:cNvSpPr/>
          <p:nvPr/>
        </p:nvSpPr>
        <p:spPr>
          <a:xfrm>
            <a:off x="3321222" y="3856939"/>
            <a:ext cx="273100" cy="27310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3352806" y="3993489"/>
            <a:ext cx="1433779" cy="1950110"/>
          </a:xfrm>
          <a:custGeom>
            <a:avLst/>
            <a:gdLst>
              <a:gd name="connsiteX0" fmla="*/ 0 w 1433779"/>
              <a:gd name="connsiteY0" fmla="*/ 0 h 1950110"/>
              <a:gd name="connsiteX1" fmla="*/ 1433779 w 1433779"/>
              <a:gd name="connsiteY1" fmla="*/ 0 h 1950110"/>
              <a:gd name="connsiteX2" fmla="*/ 1433779 w 1433779"/>
              <a:gd name="connsiteY2" fmla="*/ 1950110 h 1950110"/>
              <a:gd name="connsiteX3" fmla="*/ 0 w 1433779"/>
              <a:gd name="connsiteY3" fmla="*/ 1950110 h 1950110"/>
              <a:gd name="connsiteX4" fmla="*/ 0 w 1433779"/>
              <a:gd name="connsiteY4" fmla="*/ 0 h 195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3779" h="1950110">
                <a:moveTo>
                  <a:pt x="0" y="0"/>
                </a:moveTo>
                <a:lnTo>
                  <a:pt x="1433779" y="0"/>
                </a:lnTo>
                <a:lnTo>
                  <a:pt x="1433779" y="1950110"/>
                </a:lnTo>
                <a:lnTo>
                  <a:pt x="0" y="195011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710" tIns="0" rIns="0" bIns="0" numCol="1" spcCol="1270" anchor="t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smtClean="0"/>
              <a:t>2. Capture video</a:t>
            </a:r>
            <a:br>
              <a:rPr lang="en-US" sz="2300" kern="1200" dirty="0" smtClean="0"/>
            </a:br>
            <a:r>
              <a:rPr lang="en-US" sz="2000" kern="1200" dirty="0" smtClean="0"/>
              <a:t>(or image)</a:t>
            </a:r>
            <a:endParaRPr lang="en-US" sz="2000" kern="1200" dirty="0"/>
          </a:p>
        </p:txBody>
      </p:sp>
      <p:sp>
        <p:nvSpPr>
          <p:cNvPr id="12" name="Oval 11"/>
          <p:cNvSpPr/>
          <p:nvPr/>
        </p:nvSpPr>
        <p:spPr>
          <a:xfrm>
            <a:off x="4737933" y="3125541"/>
            <a:ext cx="361858" cy="36185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Freeform 12"/>
          <p:cNvSpPr/>
          <p:nvPr/>
        </p:nvSpPr>
        <p:spPr>
          <a:xfrm>
            <a:off x="4800604" y="3276591"/>
            <a:ext cx="1433779" cy="2637129"/>
          </a:xfrm>
          <a:custGeom>
            <a:avLst/>
            <a:gdLst>
              <a:gd name="connsiteX0" fmla="*/ 0 w 1433779"/>
              <a:gd name="connsiteY0" fmla="*/ 0 h 2637129"/>
              <a:gd name="connsiteX1" fmla="*/ 1433779 w 1433779"/>
              <a:gd name="connsiteY1" fmla="*/ 0 h 2637129"/>
              <a:gd name="connsiteX2" fmla="*/ 1433779 w 1433779"/>
              <a:gd name="connsiteY2" fmla="*/ 2637129 h 2637129"/>
              <a:gd name="connsiteX3" fmla="*/ 0 w 1433779"/>
              <a:gd name="connsiteY3" fmla="*/ 2637129 h 2637129"/>
              <a:gd name="connsiteX4" fmla="*/ 0 w 1433779"/>
              <a:gd name="connsiteY4" fmla="*/ 0 h 26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3779" h="2637129">
                <a:moveTo>
                  <a:pt x="0" y="0"/>
                </a:moveTo>
                <a:lnTo>
                  <a:pt x="1433779" y="0"/>
                </a:lnTo>
                <a:lnTo>
                  <a:pt x="1433779" y="2637129"/>
                </a:lnTo>
                <a:lnTo>
                  <a:pt x="0" y="26371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1741" tIns="0" rIns="0" bIns="0" numCol="1" spcCol="1270" anchor="t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kern="1200" dirty="0" smtClean="0"/>
              <a:t>3. Record your video</a:t>
            </a:r>
            <a:endParaRPr lang="en-US" sz="2100" kern="1200" dirty="0"/>
          </a:p>
        </p:txBody>
      </p:sp>
      <p:sp>
        <p:nvSpPr>
          <p:cNvPr id="14" name="Oval 13"/>
          <p:cNvSpPr/>
          <p:nvPr/>
        </p:nvSpPr>
        <p:spPr>
          <a:xfrm>
            <a:off x="6280952" y="2641640"/>
            <a:ext cx="484753" cy="48475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>
            <a:off x="6248402" y="2807803"/>
            <a:ext cx="1978758" cy="3059582"/>
          </a:xfrm>
          <a:custGeom>
            <a:avLst/>
            <a:gdLst>
              <a:gd name="connsiteX0" fmla="*/ 0 w 1978758"/>
              <a:gd name="connsiteY0" fmla="*/ 0 h 3059582"/>
              <a:gd name="connsiteX1" fmla="*/ 1978758 w 1978758"/>
              <a:gd name="connsiteY1" fmla="*/ 0 h 3059582"/>
              <a:gd name="connsiteX2" fmla="*/ 1978758 w 1978758"/>
              <a:gd name="connsiteY2" fmla="*/ 3059582 h 3059582"/>
              <a:gd name="connsiteX3" fmla="*/ 0 w 1978758"/>
              <a:gd name="connsiteY3" fmla="*/ 3059582 h 3059582"/>
              <a:gd name="connsiteX4" fmla="*/ 0 w 1978758"/>
              <a:gd name="connsiteY4" fmla="*/ 0 h 3059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8758" h="3059582">
                <a:moveTo>
                  <a:pt x="0" y="0"/>
                </a:moveTo>
                <a:lnTo>
                  <a:pt x="1978758" y="0"/>
                </a:lnTo>
                <a:lnTo>
                  <a:pt x="1978758" y="3059582"/>
                </a:lnTo>
                <a:lnTo>
                  <a:pt x="0" y="305958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6861" tIns="0" rIns="0" bIns="0" numCol="1" spcCol="1270" anchor="t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kern="1200" dirty="0" smtClean="0"/>
              <a:t>4. Save and post your video</a:t>
            </a:r>
            <a:endParaRPr lang="en-US" sz="2100" kern="12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work?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2649682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talked me into it!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Download from </a:t>
            </a:r>
            <a:r>
              <a:rPr lang="en-US" dirty="0" smtClean="0">
                <a:solidFill>
                  <a:srgbClr val="0070C0"/>
                </a:solidFill>
              </a:rPr>
              <a:t>www.jingproject.com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Register with Screencast.com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2 GB free online </a:t>
            </a:r>
            <a:r>
              <a:rPr lang="en-US" dirty="0" smtClean="0"/>
              <a:t>storage</a:t>
            </a:r>
            <a:endParaRPr lang="en-US" dirty="0" smtClean="0"/>
          </a:p>
        </p:txBody>
      </p:sp>
      <p:pic>
        <p:nvPicPr>
          <p:cNvPr id="5" name="Picture 2" descr="C:\Documents and Settings\cronkj\My Documents\My Pictures\Microsoft Clip Organizer\j0402247.jpg"/>
          <p:cNvPicPr>
            <a:picLocks noChangeAspect="1" noChangeArrowheads="1"/>
          </p:cNvPicPr>
          <p:nvPr/>
        </p:nvPicPr>
        <p:blipFill>
          <a:blip r:embed="rId3" cstate="print"/>
          <a:srcRect b="51760"/>
          <a:stretch>
            <a:fillRect/>
          </a:stretch>
        </p:blipFill>
        <p:spPr bwMode="auto">
          <a:xfrm>
            <a:off x="2800647" y="3838575"/>
            <a:ext cx="3542706" cy="25622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Anything else?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</a:p>
          <a:p>
            <a:endParaRPr lang="en-US" dirty="0" smtClean="0"/>
          </a:p>
          <a:p>
            <a:r>
              <a:rPr lang="en-US" dirty="0" smtClean="0"/>
              <a:t>Comments?</a:t>
            </a:r>
          </a:p>
          <a:p>
            <a:endParaRPr lang="en-US" dirty="0" smtClean="0"/>
          </a:p>
          <a:p>
            <a:r>
              <a:rPr lang="en-US" dirty="0" smtClean="0"/>
              <a:t>Suggestions for</a:t>
            </a:r>
            <a:br>
              <a:rPr lang="en-US" dirty="0" smtClean="0"/>
            </a:br>
            <a:r>
              <a:rPr lang="en-US" dirty="0" smtClean="0"/>
              <a:t>future </a:t>
            </a:r>
            <a:r>
              <a:rPr lang="en-US" dirty="0" smtClean="0"/>
              <a:t>uses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026" name="Picture 2" descr="C:\Documents and Settings\cronkj\My Documents\My Pictures\Microsoft Clip Organizer\j0422591.jpg"/>
          <p:cNvPicPr>
            <a:picLocks noChangeAspect="1" noChangeArrowheads="1"/>
          </p:cNvPicPr>
          <p:nvPr/>
        </p:nvPicPr>
        <p:blipFill>
          <a:blip r:embed="rId3" cstate="print"/>
          <a:srcRect t="12485" r="50833"/>
          <a:stretch>
            <a:fillRect/>
          </a:stretch>
        </p:blipFill>
        <p:spPr bwMode="auto">
          <a:xfrm>
            <a:off x="4724400" y="2133600"/>
            <a:ext cx="3429000" cy="406739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Jing. Retrieved September 30, 2011, from </a:t>
            </a:r>
            <a:r>
              <a:rPr lang="en-US" sz="2800" dirty="0" err="1" smtClean="0"/>
              <a:t>TechSmith</a:t>
            </a:r>
            <a:r>
              <a:rPr lang="en-US" sz="2800" dirty="0" smtClean="0"/>
              <a:t> Web site: http://jingproject.com/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Fireworks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380</TotalTime>
  <Words>219</Words>
  <Application>Microsoft Office PowerPoint</Application>
  <PresentationFormat>On-screen Show (4:3)</PresentationFormat>
  <Paragraphs>50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Fireworks</vt:lpstr>
      <vt:lpstr>Module</vt:lpstr>
      <vt:lpstr>Screen Capture for the  Virtual Classroom and Beyond</vt:lpstr>
      <vt:lpstr>I’ve never heard of it…</vt:lpstr>
      <vt:lpstr>Screen Capture Applications</vt:lpstr>
      <vt:lpstr>How does it work?</vt:lpstr>
      <vt:lpstr>You talked me into it!</vt:lpstr>
      <vt:lpstr>Anything else?</vt:lpstr>
      <vt:lpstr>Citations</vt:lpstr>
    </vt:vector>
  </TitlesOfParts>
  <Company>Northwood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Creative Applications for Jing!® in the Classroom and Beyond</dc:title>
  <dc:creator>Jeanna Cronk</dc:creator>
  <cp:lastModifiedBy>Jeanna Cronk</cp:lastModifiedBy>
  <cp:revision>53</cp:revision>
  <dcterms:created xsi:type="dcterms:W3CDTF">2009-09-15T16:59:06Z</dcterms:created>
  <dcterms:modified xsi:type="dcterms:W3CDTF">2011-10-06T17:17:29Z</dcterms:modified>
</cp:coreProperties>
</file>