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330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886D6D4-3FF2-4DD8-858D-255E625819E5}" type="datetimeFigureOut">
              <a:rPr lang="en-US"/>
              <a:pPr>
                <a:defRPr/>
              </a:pPr>
              <a:t>9/22/2011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E501C5B-4819-4FA1-85C4-47BEAFC4E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05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BE6EC-7CAD-4209-8ECA-E4C5C159C3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10302-69AA-47E8-9E26-A74997C77800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8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0592D-1EBD-4CCD-9A36-5DD975586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F6A33-1F8E-42B8-B9E3-C636A461865A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06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02F7-FCBB-482A-B09C-4150DF27F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02601-44A1-495F-93AA-6EE532090DD3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6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D3589-AAAB-4E01-9B2E-511E0CEE6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F7038-5890-4C20-AA6C-5D7D510A8BA8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59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EE762-C721-4CB7-91A9-47D668943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6E811-429B-4B4A-B46B-BEB79CC8DCFE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27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D295F-B670-4B22-9927-9DA1441D0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9D1DC-9C38-455F-8616-93D2EBCA703B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1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2D970-8FC0-4933-AB4D-EBF7388C8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BDEBA-5287-42BC-9EC2-A93812053243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7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E50E7-E988-40FA-91AE-CD31B3FE77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523F8-874B-4F99-8337-4EB376748BFC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CA0B-3731-4B51-A013-868DB308DE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0BD19-4E83-4D13-A04C-03868C758A7E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4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9AA6B-8DB5-4A75-850F-A0738646C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82B05-23D1-41F5-B220-B58D5C65F661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453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E932B-6BE8-42C0-8563-73A3503987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Draft AEOE October 7, 2011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EF3AE-7340-4804-BFC7-E1802C62E73F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6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A1C52C6-6BAE-420E-8AC5-92E29E627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Draft AEOE October 7, 2011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B06632E-A38C-4E54-AF73-3FF29422FAC5}" type="datetime1">
              <a:rPr lang="en-US"/>
              <a:pPr>
                <a:defRPr/>
              </a:pPr>
              <a:t>9/22/2011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Classroom Capture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Definition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Also called Lecture Capture</a:t>
            </a:r>
          </a:p>
          <a:p>
            <a:pPr eaLnBrk="1" hangingPunct="1"/>
            <a:r>
              <a:rPr lang="en-US" smtClean="0"/>
              <a:t>Usually a “mashup” of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Audio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Video (often multiple sources)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Screen shots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Chat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Search and navigate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smtClean="0"/>
              <a:t>User interface</a:t>
            </a:r>
          </a:p>
          <a:p>
            <a:pPr eaLnBrk="1" hangingPunct="1"/>
            <a:r>
              <a:rPr lang="en-US" smtClean="0"/>
              <a:t>Recorded, live, or both</a:t>
            </a:r>
          </a:p>
          <a:p>
            <a:pPr eaLnBrk="1" hangingPunct="1"/>
            <a:r>
              <a:rPr lang="en-US" smtClean="0"/>
              <a:t>Usually attached to LMS</a:t>
            </a:r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B852F51C-2517-4263-8BBE-9785BFC7EEFF}" type="datetime1">
              <a:rPr lang="en-US">
                <a:solidFill>
                  <a:schemeClr val="bg2"/>
                </a:solidFill>
              </a:rPr>
              <a:pPr eaLnBrk="1" hangingPunct="1"/>
              <a:t>9/22/2011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Draft AEOE October 7,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Uses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Allow students to concentrate on and participate in class – recorded class relieves them of need to take notes</a:t>
            </a:r>
          </a:p>
          <a:p>
            <a:pPr eaLnBrk="1" hangingPunct="1"/>
            <a:r>
              <a:rPr lang="en-US" smtClean="0"/>
              <a:t>Broadcast class via live streaming, enabling remote participation</a:t>
            </a:r>
          </a:p>
          <a:p>
            <a:pPr eaLnBrk="1" hangingPunct="1"/>
            <a:r>
              <a:rPr lang="en-US" smtClean="0"/>
              <a:t>Record class for asynchronous participation</a:t>
            </a:r>
          </a:p>
          <a:p>
            <a:pPr eaLnBrk="1" hangingPunct="1"/>
            <a:r>
              <a:rPr lang="en-US" smtClean="0"/>
              <a:t>Combination of above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F00E88C7-FC36-45E7-A3B7-3BA89AD97DDA}" type="datetime1">
              <a:rPr lang="en-US">
                <a:solidFill>
                  <a:schemeClr val="bg2"/>
                </a:solidFill>
              </a:rPr>
              <a:pPr eaLnBrk="1" hangingPunct="1"/>
              <a:t>9/22/2011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Draft AEOE October 7,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Complete Solutions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Panopto (http://www.panopto.com/)</a:t>
            </a:r>
          </a:p>
          <a:p>
            <a:pPr eaLnBrk="1" hangingPunct="1"/>
            <a:r>
              <a:rPr lang="en-US" smtClean="0"/>
              <a:t>Tegrity (http://www.tegrity.com/)</a:t>
            </a:r>
          </a:p>
          <a:p>
            <a:pPr eaLnBrk="1" hangingPunct="1"/>
            <a:r>
              <a:rPr lang="en-US" smtClean="0"/>
              <a:t>Echo 360 (http://echo360.com/)</a:t>
            </a:r>
          </a:p>
          <a:p>
            <a:pPr eaLnBrk="1" hangingPunct="1"/>
            <a:r>
              <a:rPr lang="en-US" smtClean="0"/>
              <a:t>MediaSite (http://www.sonicfoundry.com/mediasite/)</a:t>
            </a:r>
          </a:p>
          <a:p>
            <a:pPr eaLnBrk="1" hangingPunct="1"/>
            <a:r>
              <a:rPr lang="en-US" smtClean="0"/>
              <a:t>Matterhorn (http://opencast.org/matterhorn/)</a:t>
            </a:r>
          </a:p>
        </p:txBody>
      </p:sp>
      <p:sp>
        <p:nvSpPr>
          <p:cNvPr id="5124" name="Date Placeholder 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D34F9B0B-AB60-45AD-BB83-1099CBE067B5}" type="datetime1">
              <a:rPr lang="en-US">
                <a:solidFill>
                  <a:schemeClr val="bg2"/>
                </a:solidFill>
              </a:rPr>
              <a:pPr eaLnBrk="1" hangingPunct="1"/>
              <a:t>9/22/2011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512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Draft AEOE October 7,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Other Solutions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sz="2800" smtClean="0"/>
              <a:t>Camtasia Relay (http://www.techsmith.com/camtasiarelay.asp)</a:t>
            </a:r>
          </a:p>
          <a:p>
            <a:pPr eaLnBrk="1" hangingPunct="1"/>
            <a:r>
              <a:rPr lang="en-US" sz="2800" smtClean="0"/>
              <a:t>Web conferencing tools</a:t>
            </a:r>
          </a:p>
          <a:p>
            <a:pPr lvl="1" eaLnBrk="1" hangingPunct="1"/>
            <a:r>
              <a:rPr lang="en-US" smtClean="0"/>
              <a:t>Blackboard Collaborate (http://www.blackboard.com/Platforms/Collaborate/Overview.aspx)</a:t>
            </a:r>
          </a:p>
          <a:p>
            <a:pPr lvl="1" eaLnBrk="1" hangingPunct="1"/>
            <a:r>
              <a:rPr lang="en-US" smtClean="0"/>
              <a:t>Adobe Connect (http://www.adobe.com/products/adobeconnect.html)</a:t>
            </a:r>
          </a:p>
          <a:p>
            <a:pPr lvl="1" eaLnBrk="1" hangingPunct="1"/>
            <a:r>
              <a:rPr lang="en-US" smtClean="0"/>
              <a:t>WebEx (http://www.webex.com/)</a:t>
            </a:r>
          </a:p>
          <a:p>
            <a:pPr lvl="1" eaLnBrk="1" hangingPunct="1"/>
            <a:endParaRPr lang="en-US" smtClean="0"/>
          </a:p>
        </p:txBody>
      </p:sp>
      <p:sp>
        <p:nvSpPr>
          <p:cNvPr id="6148" name="Date Placeholder 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60EF6DCB-AE36-4DAA-ADBA-01330E30AC83}" type="datetime1">
              <a:rPr lang="en-US">
                <a:solidFill>
                  <a:schemeClr val="bg2"/>
                </a:solidFill>
              </a:rPr>
              <a:pPr eaLnBrk="1" hangingPunct="1"/>
              <a:t>9/22/2011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614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Draft AEOE October 7, 2011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Issues with Capture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Mobile and other formats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Bandwidth and storage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Student-controlled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Hardware (appliance-based) vs. Software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Camera operator vs. motion detect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Classroom replacement?  Attendance?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Ownership?  Faculty replacement?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Quality and editing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Feeds from other sources (Twitter, Facebook, etc.)</a:t>
            </a:r>
          </a:p>
        </p:txBody>
      </p:sp>
      <p:sp>
        <p:nvSpPr>
          <p:cNvPr id="7172" name="Date Placeholder 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164B32C3-3A4D-4A75-8974-5E9B91125D04}" type="datetime1">
              <a:rPr lang="en-US">
                <a:solidFill>
                  <a:schemeClr val="bg2"/>
                </a:solidFill>
              </a:rPr>
              <a:pPr eaLnBrk="1" hangingPunct="1"/>
              <a:t>9/22/2011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717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Draft AEOE October 7, 2011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Resources 1 of 2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EDUCAUSE 7 Things You Should Know About… (http://net.educause.edu/ir/library/pdf/ELI7044.pdf)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err="1" smtClean="0"/>
              <a:t>Lectopia</a:t>
            </a:r>
            <a:r>
              <a:rPr lang="en-US" sz="2400" dirty="0" smtClean="0"/>
              <a:t> 2007 student survey results. (2007). (http://www.utas.edu.au/itr/lectopia/documents/2007Sem1-StudentSurvey-Results.pdf)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University of New South Wales Student survey results 2006. (http://elearning.unsw.edu.au/lectopia/content/survey_results_2006.cfm?ss=1)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UW-Madison online learning study. (http://www.uwebi.org/news/uw-online-learning.pdf)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 </a:t>
            </a:r>
            <a:r>
              <a:rPr lang="en-US" sz="2400" dirty="0"/>
              <a:t>Lecture Capture in Large Undergraduate </a:t>
            </a:r>
            <a:r>
              <a:rPr lang="en-US" sz="2400" dirty="0" smtClean="0"/>
              <a:t>Classes. (http://www.yorku.ca/rowston/AERA2011final.pdf)</a:t>
            </a:r>
          </a:p>
        </p:txBody>
      </p:sp>
      <p:sp>
        <p:nvSpPr>
          <p:cNvPr id="8196" name="Date Placeholder 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7B89191C-91F1-40CE-8B50-98459A6FB35A}" type="datetime1">
              <a:rPr lang="en-US">
                <a:solidFill>
                  <a:schemeClr val="bg2"/>
                </a:solidFill>
              </a:rPr>
              <a:pPr eaLnBrk="1" hangingPunct="1"/>
              <a:t>9/22/2011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819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Draft AEOE October 7, 2011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Resources 2 of 2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Young, J. R. (2008). Lectures are recorded, so why go to class? </a:t>
            </a:r>
            <a:r>
              <a:rPr lang="en-US" sz="2400" i="1" smtClean="0"/>
              <a:t>Chronicle of Higher Education, 54</a:t>
            </a:r>
            <a:r>
              <a:rPr lang="en-US" sz="2400" smtClean="0"/>
              <a:t>(36), p. A1. </a:t>
            </a:r>
          </a:p>
          <a:p>
            <a:pPr eaLnBrk="1" hangingPunct="1"/>
            <a:r>
              <a:rPr lang="en-US" sz="2400" smtClean="0"/>
              <a:t>Nagel, D. (2008, September). Lecture capture: No longer optional? </a:t>
            </a:r>
            <a:r>
              <a:rPr lang="en-US" sz="2400" i="1" smtClean="0"/>
              <a:t>Campus Technology</a:t>
            </a:r>
            <a:r>
              <a:rPr lang="en-US" sz="2400" smtClean="0"/>
              <a:t>. Retrieved August 29, 2011, from http://campustechnology.com/Articles/2008/09/Lecture-Capture-No-Longer-Optional.aspx?Page=2</a:t>
            </a:r>
          </a:p>
          <a:p>
            <a:pPr eaLnBrk="1" hangingPunct="1"/>
            <a:r>
              <a:rPr lang="en-US" sz="2400" smtClean="0"/>
              <a:t>Greenberg, A. D., &amp; Nilssen, A. H. (2009, October). </a:t>
            </a:r>
            <a:r>
              <a:rPr lang="en-US" sz="2400" i="1" smtClean="0"/>
              <a:t>The new imperative for lecture capture systems in higher education: How competition, affordability, and business benefits are driving adoption</a:t>
            </a:r>
            <a:r>
              <a:rPr lang="en-US" sz="2400" smtClean="0"/>
              <a:t>. [Wainhouse Research White Paper]. Duxbury, MA: Wainhouse Research.</a:t>
            </a:r>
          </a:p>
        </p:txBody>
      </p:sp>
      <p:sp>
        <p:nvSpPr>
          <p:cNvPr id="9220" name="Date Placeholder 1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2621B0A1-289B-4E88-8589-206E25B49755}" type="datetime1">
              <a:rPr lang="en-US">
                <a:solidFill>
                  <a:schemeClr val="bg2"/>
                </a:solidFill>
              </a:rPr>
              <a:pPr eaLnBrk="1" hangingPunct="1"/>
              <a:t>9/22/2011</a:t>
            </a:fld>
            <a:endParaRPr lang="en-US">
              <a:solidFill>
                <a:schemeClr val="bg2"/>
              </a:solidFill>
            </a:endParaRPr>
          </a:p>
        </p:txBody>
      </p:sp>
      <p:sp>
        <p:nvSpPr>
          <p:cNvPr id="9221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2"/>
                </a:solidFill>
              </a:rPr>
              <a:t>Draft AEOE October 7, 2011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lassroom Captur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Definition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Uses&amp;quot;&quot;/&gt;&lt;property id=&quot;20307&quot; value=&quot;258&quot;/&gt;&lt;/object&gt;&lt;object type=&quot;3&quot; unique_id=&quot;10007&quot;&gt;&lt;property id=&quot;20148&quot; value=&quot;5&quot;/&gt;&lt;property id=&quot;20300&quot; value=&quot;Slide 4 - &amp;quot;Complete Solutions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Other Solution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Issues with Capture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esources 1 of 2&amp;quot;&quot;/&gt;&lt;property id=&quot;20307&quot; value=&quot;261&quot;/&gt;&lt;/object&gt;&lt;object type=&quot;3&quot; unique_id=&quot;10011&quot;&gt;&lt;property id=&quot;20148&quot; value=&quot;5&quot;/&gt;&lt;property id=&quot;20300&quot; value=&quot;Slide 8 - &amp;quot;Resources 2 of 2&amp;quot;&quot;/&gt;&lt;property id=&quot;20307&quot; value=&quot;263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198</TotalTime>
  <Words>423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Arial</vt:lpstr>
      <vt:lpstr>Cambria</vt:lpstr>
      <vt:lpstr>Adjacency</vt:lpstr>
      <vt:lpstr>Classroom Capture</vt:lpstr>
      <vt:lpstr>Definition</vt:lpstr>
      <vt:lpstr>Uses</vt:lpstr>
      <vt:lpstr>Complete Solutions</vt:lpstr>
      <vt:lpstr>Other Solutions</vt:lpstr>
      <vt:lpstr>Issues with Capture</vt:lpstr>
      <vt:lpstr>Resources 1 of 2</vt:lpstr>
      <vt:lpstr>Resources 2 of 2</vt:lpstr>
    </vt:vector>
  </TitlesOfParts>
  <Company>Macomb Community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Capture</dc:title>
  <dc:creator>Drummond, William</dc:creator>
  <cp:lastModifiedBy>Drummond, William</cp:lastModifiedBy>
  <cp:revision>15</cp:revision>
  <dcterms:created xsi:type="dcterms:W3CDTF">2011-08-29T14:05:14Z</dcterms:created>
  <dcterms:modified xsi:type="dcterms:W3CDTF">2011-09-22T13:54:35Z</dcterms:modified>
</cp:coreProperties>
</file>